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57" r:id="rId5"/>
    <p:sldId id="258" r:id="rId6"/>
    <p:sldId id="259" r:id="rId7"/>
    <p:sldId id="260" r:id="rId8"/>
    <p:sldId id="264" r:id="rId9"/>
    <p:sldId id="298" r:id="rId10"/>
    <p:sldId id="299" r:id="rId11"/>
    <p:sldId id="301" r:id="rId12"/>
    <p:sldId id="302" r:id="rId13"/>
    <p:sldId id="305" r:id="rId14"/>
    <p:sldId id="306" r:id="rId15"/>
    <p:sldId id="307" r:id="rId16"/>
    <p:sldId id="308" r:id="rId17"/>
    <p:sldId id="309" r:id="rId18"/>
    <p:sldId id="310" r:id="rId19"/>
    <p:sldId id="311" r:id="rId20"/>
    <p:sldId id="312" r:id="rId21"/>
    <p:sldId id="265" r:id="rId22"/>
    <p:sldId id="283" r:id="rId23"/>
    <p:sldId id="284" r:id="rId24"/>
    <p:sldId id="285" r:id="rId25"/>
    <p:sldId id="286" r:id="rId26"/>
    <p:sldId id="287" r:id="rId27"/>
    <p:sldId id="288" r:id="rId28"/>
    <p:sldId id="289" r:id="rId29"/>
    <p:sldId id="290" r:id="rId30"/>
    <p:sldId id="291" r:id="rId31"/>
    <p:sldId id="293" r:id="rId32"/>
    <p:sldId id="294" r:id="rId33"/>
    <p:sldId id="295" r:id="rId34"/>
    <p:sldId id="296" r:id="rId35"/>
    <p:sldId id="266" r:id="rId36"/>
    <p:sldId id="268"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313" r:id="rId50"/>
    <p:sldId id="262"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5C918-5EE6-4A48-BCD4-79B639BA78DC}" type="datetimeFigureOut">
              <a:rPr lang="nl-NL" smtClean="0"/>
              <a:t>28-5-2018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14CCF-8ACA-4FC3-A986-F5455E2F38FE}" type="slidenum">
              <a:rPr lang="nl-NL" smtClean="0"/>
              <a:t>‹nr.›</a:t>
            </a:fld>
            <a:endParaRPr lang="nl-NL"/>
          </a:p>
        </p:txBody>
      </p:sp>
    </p:spTree>
    <p:extLst>
      <p:ext uri="{BB962C8B-B14F-4D97-AF65-F5344CB8AC3E}">
        <p14:creationId xmlns:p14="http://schemas.microsoft.com/office/powerpoint/2010/main" val="132991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FF30A-0799-46BB-AFA6-B9E5D58AA56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11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noFill/>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80471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284615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28758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3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013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normAutofit/>
          </a:bodyPr>
          <a:lstStyle>
            <a:lvl1pPr>
              <a:defRPr sz="3600" b="1">
                <a:solidFill>
                  <a:schemeClr val="accent6">
                    <a:lumMod val="75000"/>
                  </a:schemeClr>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64846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lvl2pPr marL="685800" indent="-228600">
              <a:buFont typeface="Wingdings" panose="05000000000000000000" pitchFamily="2" charset="2"/>
              <a:buChar char="Ø"/>
              <a:defRPr/>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283911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7808E2-1847-4A3D-8E33-C40AD499E9B4}" type="datetimeFigureOut">
              <a:rPr lang="nl-NL" smtClean="0"/>
              <a:t>28-5-2018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494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7808E2-1847-4A3D-8E33-C40AD499E9B4}" type="datetimeFigureOut">
              <a:rPr lang="nl-NL" smtClean="0"/>
              <a:t>28-5-2018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9109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7808E2-1847-4A3D-8E33-C40AD499E9B4}" type="datetimeFigureOut">
              <a:rPr lang="nl-NL" smtClean="0"/>
              <a:t>28-5-2018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C80157-25F1-456D-B8DF-6E8DDB3805E6}" type="slidenum">
              <a:rPr lang="nl-NL" smtClean="0"/>
              <a:t>‹nr.›</a:t>
            </a:fld>
            <a:endParaRPr lang="nl-NL"/>
          </a:p>
        </p:txBody>
      </p:sp>
      <p:sp>
        <p:nvSpPr>
          <p:cNvPr id="6" name="Tijdelijke aanduiding voor tekst 5"/>
          <p:cNvSpPr>
            <a:spLocks noGrp="1"/>
          </p:cNvSpPr>
          <p:nvPr>
            <p:ph type="body" sz="quarter" idx="13"/>
          </p:nvPr>
        </p:nvSpPr>
        <p:spPr>
          <a:xfrm>
            <a:off x="1038226" y="989014"/>
            <a:ext cx="10082213" cy="4941887"/>
          </a:xfrm>
          <a:noFill/>
        </p:spPr>
        <p:txBody>
          <a:bodyPr>
            <a:normAutofit/>
          </a:bodyPr>
          <a:lstStyle>
            <a:lvl1pPr marL="0" indent="0">
              <a:buNone/>
              <a:defRPr sz="6000" b="1">
                <a:latin typeface="Arial" panose="020B0604020202020204" pitchFamily="34" charset="0"/>
                <a:cs typeface="Arial" panose="020B0604020202020204" pitchFamily="34" charset="0"/>
              </a:defRPr>
            </a:lvl1pPr>
          </a:lstStyle>
          <a:p>
            <a:pPr lvl="0"/>
            <a:r>
              <a:rPr lang="nl-NL"/>
              <a:t>Tekststijl van het model bewerken</a:t>
            </a:r>
          </a:p>
        </p:txBody>
      </p:sp>
    </p:spTree>
    <p:extLst>
      <p:ext uri="{BB962C8B-B14F-4D97-AF65-F5344CB8AC3E}">
        <p14:creationId xmlns:p14="http://schemas.microsoft.com/office/powerpoint/2010/main" val="236255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80626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26478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80157-25F1-456D-B8DF-6E8DDB3805E6}" type="slidenum">
              <a:rPr lang="nl-NL" smtClean="0"/>
              <a:t>‹nr.›</a:t>
            </a:fld>
            <a:endParaRPr lang="nl-NL"/>
          </a:p>
        </p:txBody>
      </p:sp>
    </p:spTree>
    <p:extLst>
      <p:ext uri="{BB962C8B-B14F-4D97-AF65-F5344CB8AC3E}">
        <p14:creationId xmlns:p14="http://schemas.microsoft.com/office/powerpoint/2010/main" val="217367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nl/url?sa=i&amp;rct=j&amp;q=&amp;esrc=s&amp;source=images&amp;cd=&amp;cad=rja&amp;uact=8&amp;ved=0ahUKEwiLw-Hm0orPAhXLvBoKHQr3AHQQjRwIBw&amp;url=http://www.hartstocht.net/kavelpad/&amp;bvm=bv.132479545,d.d2s&amp;psig=AFQjCNHAc6MUoZjKT_m2uGLzHFh-DpMfJw&amp;ust=1473797791929495"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nl/url?sa=i&amp;rct=j&amp;q=&amp;esrc=s&amp;source=images&amp;cd=&amp;cad=rja&amp;uact=8&amp;ved=0ahUKEwjhua6NxIrPAhXMfRoKHYdBAasQjRwIBw&amp;url=http://www.wageningenur.nl/nl/activiteit/Symposium-kalverhouderij-en-melkveehouderij-Dag-van-het-Kalf.htm&amp;bvm=bv.132479545,d.ZGg&amp;psig=AFQjCNHiCbmtQeqbVDLwAKvHFhaVRAJIbQ&amp;ust=147379380982680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nl/url?sa=i&amp;rct=j&amp;q=&amp;esrc=s&amp;source=images&amp;cd=&amp;cad=rja&amp;uact=8&amp;ved=0ahUKEwj03-jFy4rPAhUD1hoKHW8UC2cQjRwIBw&amp;url=http://www.rundvleesco.nl/loeiende-koe-blijkt-laaiende-buurman/&amp;bvm=bv.132479545,d.d2s&amp;psig=AFQjCNE29EyZ3VNLlDl_K5emXmFM3sZKIQ&amp;ust=1473795853646227"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nl/url?sa=i&amp;rct=j&amp;q=&amp;esrc=s&amp;source=images&amp;cd=&amp;cad=rja&amp;uact=8&amp;ved=0ahUKEwjQkp2ry4rPAhVJQBoKHXUMAVcQjRwIBw&amp;url=http://www.milkstory.nl/artikel/vraag-antwoord-geven-grazende-koeien-gezondere-melk&amp;bvm=bv.132479545,d.d2s&amp;psig=AFQjCNFO4fsQ3OO7a4_NkAi1bTO49tHbog&amp;ust=14737957981576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a3aV3fz4A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Keuzedeel Verdieping Diergedrag, ethiek en dierenwelzijn</a:t>
            </a:r>
          </a:p>
          <a:p>
            <a:r>
              <a:rPr lang="nl-NL" dirty="0" smtClean="0"/>
              <a:t>Les 3 thema Diergedrag</a:t>
            </a:r>
          </a:p>
          <a:p>
            <a:r>
              <a:rPr lang="nl-NL" dirty="0" smtClean="0"/>
              <a:t>29 mei 2018</a:t>
            </a:r>
            <a:endParaRPr lang="nl-NL" dirty="0"/>
          </a:p>
        </p:txBody>
      </p:sp>
    </p:spTree>
    <p:extLst>
      <p:ext uri="{BB962C8B-B14F-4D97-AF65-F5344CB8AC3E}">
        <p14:creationId xmlns:p14="http://schemas.microsoft.com/office/powerpoint/2010/main" val="422877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 voeropname</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400" dirty="0"/>
              <a:t>Ruwvoer grazen: 6 tot 9 uur, vooral rondom zonsopgang en zonsondergang</a:t>
            </a:r>
          </a:p>
          <a:p>
            <a:pPr>
              <a:buFont typeface="Wingdings" panose="05000000000000000000" pitchFamily="2" charset="2"/>
              <a:buChar char="Ø"/>
            </a:pPr>
            <a:r>
              <a:rPr lang="nl-NL" sz="2400" dirty="0"/>
              <a:t>Beruiken</a:t>
            </a:r>
          </a:p>
          <a:p>
            <a:pPr>
              <a:buFont typeface="Wingdings" panose="05000000000000000000" pitchFamily="2" charset="2"/>
              <a:buChar char="Ø"/>
            </a:pPr>
            <a:r>
              <a:rPr lang="nl-NL" sz="2400" dirty="0"/>
              <a:t>Herkauwen vanuit een veilige beschutting: 4 tot 6 uur</a:t>
            </a:r>
          </a:p>
          <a:p>
            <a:pPr marL="0" indent="0">
              <a:buNone/>
            </a:pPr>
            <a:endParaRPr lang="nl-NL" dirty="0"/>
          </a:p>
        </p:txBody>
      </p:sp>
    </p:spTree>
    <p:extLst>
      <p:ext uri="{BB962C8B-B14F-4D97-AF65-F5344CB8AC3E}">
        <p14:creationId xmlns:p14="http://schemas.microsoft.com/office/powerpoint/2010/main" val="131451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 drinken</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sz="2400" dirty="0"/>
              <a:t>Zuigen het water naar binnen</a:t>
            </a:r>
          </a:p>
          <a:p>
            <a:pPr>
              <a:buFont typeface="Wingdings" panose="05000000000000000000" pitchFamily="2" charset="2"/>
              <a:buChar char="Ø"/>
            </a:pPr>
            <a:r>
              <a:rPr lang="nl-NL" sz="2400" dirty="0"/>
              <a:t>2 tot 10 maal per dag</a:t>
            </a:r>
          </a:p>
          <a:p>
            <a:pPr>
              <a:buFont typeface="Wingdings" panose="05000000000000000000" pitchFamily="2" charset="2"/>
              <a:buChar char="Ø"/>
            </a:pPr>
            <a:r>
              <a:rPr lang="nl-NL" sz="2400" dirty="0"/>
              <a:t>De wateropname is afhankelijk van:</a:t>
            </a:r>
          </a:p>
          <a:p>
            <a:pPr lvl="1">
              <a:buFont typeface="Arial" panose="020B0604020202020204" pitchFamily="34" charset="0"/>
              <a:buChar char="•"/>
            </a:pPr>
            <a:r>
              <a:rPr lang="nl-NL" sz="2000" dirty="0" err="1"/>
              <a:t>ds</a:t>
            </a:r>
            <a:r>
              <a:rPr lang="nl-NL" sz="2000" dirty="0"/>
              <a:t>-stofgehalte van het voer</a:t>
            </a:r>
          </a:p>
          <a:p>
            <a:pPr lvl="1">
              <a:buFont typeface="Arial" panose="020B0604020202020204" pitchFamily="34" charset="0"/>
              <a:buChar char="•"/>
            </a:pPr>
            <a:r>
              <a:rPr lang="nl-NL" sz="2000" dirty="0"/>
              <a:t>omgevingstemperatuur</a:t>
            </a:r>
          </a:p>
          <a:p>
            <a:pPr lvl="1">
              <a:buFont typeface="Arial" panose="020B0604020202020204" pitchFamily="34" charset="0"/>
              <a:buChar char="•"/>
            </a:pPr>
            <a:r>
              <a:rPr lang="nl-NL" sz="2000" dirty="0"/>
              <a:t>eiwitgehalte</a:t>
            </a:r>
          </a:p>
          <a:p>
            <a:pPr lvl="1">
              <a:buFont typeface="Arial" panose="020B0604020202020204" pitchFamily="34" charset="0"/>
              <a:buChar char="•"/>
            </a:pPr>
            <a:r>
              <a:rPr lang="nl-NL" sz="2000" dirty="0"/>
              <a:t>zoutgehalte</a:t>
            </a:r>
          </a:p>
          <a:p>
            <a:pPr lvl="1">
              <a:buFont typeface="Arial" panose="020B0604020202020204" pitchFamily="34" charset="0"/>
              <a:buChar char="•"/>
            </a:pPr>
            <a:r>
              <a:rPr lang="nl-NL" sz="2000" dirty="0"/>
              <a:t>reproductiestadium</a:t>
            </a:r>
          </a:p>
          <a:p>
            <a:pPr lvl="1">
              <a:buFont typeface="Arial" panose="020B0604020202020204" pitchFamily="34" charset="0"/>
              <a:buChar char="•"/>
            </a:pPr>
            <a:r>
              <a:rPr lang="nl-NL" sz="2000" dirty="0"/>
              <a:t>melkgift</a:t>
            </a:r>
          </a:p>
          <a:p>
            <a:pPr lvl="1"/>
            <a:endParaRPr lang="nl-NL" dirty="0"/>
          </a:p>
        </p:txBody>
      </p:sp>
    </p:spTree>
    <p:extLst>
      <p:ext uri="{BB962C8B-B14F-4D97-AF65-F5344CB8AC3E}">
        <p14:creationId xmlns:p14="http://schemas.microsoft.com/office/powerpoint/2010/main" val="13406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7267" y="584683"/>
            <a:ext cx="6645424" cy="648072"/>
          </a:xfrm>
        </p:spPr>
        <p:txBody>
          <a:bodyPr>
            <a:normAutofit fontScale="90000"/>
          </a:bodyPr>
          <a:lstStyle/>
          <a:p>
            <a:r>
              <a:rPr lang="nl-NL" dirty="0" smtClean="0"/>
              <a:t>Onderhoudsgedrag: bewegen en liggen</a:t>
            </a:r>
            <a:endParaRPr lang="nl-NL" dirty="0"/>
          </a:p>
        </p:txBody>
      </p:sp>
      <p:sp>
        <p:nvSpPr>
          <p:cNvPr id="3" name="Tijdelijke aanduiding voor inhoud 2"/>
          <p:cNvSpPr>
            <a:spLocks noGrp="1"/>
          </p:cNvSpPr>
          <p:nvPr>
            <p:ph idx="1"/>
          </p:nvPr>
        </p:nvSpPr>
        <p:spPr>
          <a:xfrm>
            <a:off x="917267" y="1700808"/>
            <a:ext cx="6635080" cy="1708598"/>
          </a:xfrm>
        </p:spPr>
        <p:txBody>
          <a:bodyPr>
            <a:normAutofit/>
          </a:bodyPr>
          <a:lstStyle/>
          <a:p>
            <a:pPr>
              <a:buFont typeface="Wingdings" panose="05000000000000000000" pitchFamily="2" charset="2"/>
              <a:buChar char="Ø"/>
            </a:pPr>
            <a:r>
              <a:rPr lang="nl-NL" sz="2000" dirty="0"/>
              <a:t>Nodig voor water, voer en bescherming</a:t>
            </a:r>
          </a:p>
          <a:p>
            <a:pPr>
              <a:buFont typeface="Wingdings" panose="05000000000000000000" pitchFamily="2" charset="2"/>
              <a:buChar char="Ø"/>
            </a:pPr>
            <a:r>
              <a:rPr lang="nl-NL" sz="2000" dirty="0"/>
              <a:t>Lopen: 1 tot 13 kilometer, soms 40 km in 2 dagen</a:t>
            </a:r>
          </a:p>
          <a:p>
            <a:pPr>
              <a:buFont typeface="Wingdings" panose="05000000000000000000" pitchFamily="2" charset="2"/>
              <a:buChar char="Ø"/>
            </a:pPr>
            <a:r>
              <a:rPr lang="nl-NL" sz="2000" dirty="0"/>
              <a:t>Voor een goede conditie: 3 tot 4 </a:t>
            </a:r>
            <a:r>
              <a:rPr lang="nl-NL" sz="2000" dirty="0" smtClean="0"/>
              <a:t>kilometer</a:t>
            </a:r>
            <a:endParaRPr lang="nl-NL" sz="2000" dirty="0"/>
          </a:p>
        </p:txBody>
      </p:sp>
      <p:pic>
        <p:nvPicPr>
          <p:cNvPr id="4" name="Afbeelding 3" descr="Afbeeldingsresultaat voor koeien op kavelpad">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1593" y="997628"/>
            <a:ext cx="1891763" cy="1206134"/>
          </a:xfrm>
          <a:prstGeom prst="rect">
            <a:avLst/>
          </a:prstGeom>
          <a:noFill/>
          <a:ln>
            <a:noFill/>
          </a:ln>
        </p:spPr>
      </p:pic>
      <p:pic>
        <p:nvPicPr>
          <p:cNvPr id="5" name="Afbeelding 4"/>
          <p:cNvPicPr>
            <a:picLocks noChangeAspect="1"/>
          </p:cNvPicPr>
          <p:nvPr/>
        </p:nvPicPr>
        <p:blipFill rotWithShape="1">
          <a:blip r:embed="rId4"/>
          <a:srcRect l="32282" t="43000" r="30847" b="46500"/>
          <a:stretch/>
        </p:blipFill>
        <p:spPr>
          <a:xfrm rot="10800000">
            <a:off x="1047895" y="3877459"/>
            <a:ext cx="6743092" cy="1080120"/>
          </a:xfrm>
          <a:prstGeom prst="rect">
            <a:avLst/>
          </a:prstGeom>
        </p:spPr>
      </p:pic>
    </p:spTree>
    <p:extLst>
      <p:ext uri="{BB962C8B-B14F-4D97-AF65-F5344CB8AC3E}">
        <p14:creationId xmlns:p14="http://schemas.microsoft.com/office/powerpoint/2010/main" val="233340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a:xfrm>
            <a:off x="838200" y="1346488"/>
            <a:ext cx="7931224" cy="5616624"/>
          </a:xfrm>
        </p:spPr>
        <p:txBody>
          <a:bodyPr>
            <a:normAutofit/>
          </a:bodyPr>
          <a:lstStyle/>
          <a:p>
            <a:pPr>
              <a:buFont typeface="Wingdings" panose="05000000000000000000" pitchFamily="2" charset="2"/>
              <a:buChar char="Ø"/>
            </a:pPr>
            <a:r>
              <a:rPr lang="nl-NL" sz="2000" dirty="0"/>
              <a:t>Lichaamsverzorging:</a:t>
            </a:r>
          </a:p>
          <a:p>
            <a:pPr lvl="1">
              <a:buFont typeface="Arial" panose="020B0604020202020204" pitchFamily="34" charset="0"/>
              <a:buChar char="•"/>
            </a:pPr>
            <a:r>
              <a:rPr lang="nl-NL" sz="1400" dirty="0"/>
              <a:t>Tong</a:t>
            </a:r>
          </a:p>
          <a:p>
            <a:pPr lvl="1">
              <a:buFont typeface="Arial" panose="020B0604020202020204" pitchFamily="34" charset="0"/>
              <a:buChar char="•"/>
            </a:pPr>
            <a:r>
              <a:rPr lang="nl-NL" sz="1400" dirty="0"/>
              <a:t>Achterpoten</a:t>
            </a:r>
          </a:p>
          <a:p>
            <a:pPr lvl="1">
              <a:buFont typeface="Arial" panose="020B0604020202020204" pitchFamily="34" charset="0"/>
              <a:buChar char="•"/>
            </a:pPr>
            <a:r>
              <a:rPr lang="nl-NL" sz="1400" dirty="0"/>
              <a:t>Sociaal likken</a:t>
            </a:r>
          </a:p>
          <a:p>
            <a:pPr lvl="1">
              <a:buFont typeface="Arial" panose="020B0604020202020204" pitchFamily="34" charset="0"/>
              <a:buChar char="•"/>
            </a:pPr>
            <a:r>
              <a:rPr lang="nl-NL" sz="1400" dirty="0"/>
              <a:t>Schuren aan voorwerpen</a:t>
            </a:r>
          </a:p>
          <a:p>
            <a:pPr lvl="1">
              <a:buFont typeface="Arial" panose="020B0604020202020204" pitchFamily="34" charset="0"/>
              <a:buChar char="•"/>
            </a:pPr>
            <a:r>
              <a:rPr lang="nl-NL" sz="1400" dirty="0"/>
              <a:t>Staart</a:t>
            </a:r>
          </a:p>
          <a:p>
            <a:r>
              <a:rPr lang="nl-NL" sz="2000" dirty="0"/>
              <a:t>Mesten (10 – 18) en urineren (10): niet op specifieke plekken</a:t>
            </a:r>
          </a:p>
          <a:p>
            <a:r>
              <a:rPr lang="nl-NL" sz="2000" dirty="0"/>
              <a:t>Slapen:</a:t>
            </a:r>
          </a:p>
          <a:p>
            <a:pPr lvl="1">
              <a:buFont typeface="Arial" panose="020B0604020202020204" pitchFamily="34" charset="0"/>
              <a:buChar char="•"/>
            </a:pPr>
            <a:r>
              <a:rPr lang="nl-NL" sz="1400" dirty="0"/>
              <a:t>Alerte waakzaamheid</a:t>
            </a:r>
          </a:p>
          <a:p>
            <a:pPr lvl="1">
              <a:buFont typeface="Arial" panose="020B0604020202020204" pitchFamily="34" charset="0"/>
              <a:buChar char="•"/>
            </a:pPr>
            <a:r>
              <a:rPr lang="nl-NL" sz="1400" dirty="0"/>
              <a:t>Dommelen: 1/3 van de dag en ½ van de nacht</a:t>
            </a:r>
          </a:p>
          <a:p>
            <a:pPr lvl="1">
              <a:buFont typeface="Arial" panose="020B0604020202020204" pitchFamily="34" charset="0"/>
              <a:buChar char="•"/>
            </a:pPr>
            <a:r>
              <a:rPr lang="nl-NL" sz="1400" dirty="0"/>
              <a:t>Rustige slaap</a:t>
            </a:r>
          </a:p>
          <a:p>
            <a:pPr lvl="1">
              <a:buFont typeface="Arial" panose="020B0604020202020204" pitchFamily="34" charset="0"/>
              <a:buChar char="•"/>
            </a:pPr>
            <a:r>
              <a:rPr lang="nl-NL" sz="1400" dirty="0"/>
              <a:t>Diepe slaap: met name ‘s nachts</a:t>
            </a:r>
          </a:p>
          <a:p>
            <a:r>
              <a:rPr lang="nl-NL" sz="2000" dirty="0"/>
              <a:t>Exploratief: beruiken en likken van voorwerpen met name bij jonge dieren</a:t>
            </a:r>
          </a:p>
          <a:p>
            <a:r>
              <a:rPr lang="nl-NL" sz="2000" dirty="0"/>
              <a:t>Thermoregulatie:</a:t>
            </a:r>
          </a:p>
          <a:p>
            <a:pPr lvl="1"/>
            <a:r>
              <a:rPr lang="nl-NL" sz="1600" dirty="0"/>
              <a:t>Koeien kunnen goed tegen </a:t>
            </a:r>
            <a:r>
              <a:rPr lang="nl-NL" sz="1600" dirty="0" smtClean="0"/>
              <a:t>kou</a:t>
            </a:r>
          </a:p>
          <a:p>
            <a:pPr lvl="1"/>
            <a:r>
              <a:rPr lang="nl-NL" sz="1600" dirty="0" smtClean="0"/>
              <a:t>Verkoeling</a:t>
            </a:r>
            <a:r>
              <a:rPr lang="nl-NL" sz="1600" dirty="0"/>
              <a:t>: schaduw of met de voorpoten in het water</a:t>
            </a:r>
          </a:p>
        </p:txBody>
      </p:sp>
    </p:spTree>
    <p:extLst>
      <p:ext uri="{BB962C8B-B14F-4D97-AF65-F5344CB8AC3E}">
        <p14:creationId xmlns:p14="http://schemas.microsoft.com/office/powerpoint/2010/main" val="3338238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1121" y="823974"/>
            <a:ext cx="6645424" cy="648072"/>
          </a:xfrm>
        </p:spPr>
        <p:txBody>
          <a:bodyPr>
            <a:normAutofit fontScale="90000"/>
          </a:bodyPr>
          <a:lstStyle/>
          <a:p>
            <a:r>
              <a:rPr lang="nl-NL" dirty="0" smtClean="0"/>
              <a:t>Voortplantingsgedrag: seksueel gedrag</a:t>
            </a:r>
            <a:endParaRPr lang="nl-NL" dirty="0"/>
          </a:p>
        </p:txBody>
      </p:sp>
      <p:sp>
        <p:nvSpPr>
          <p:cNvPr id="3" name="Tijdelijke aanduiding voor inhoud 2"/>
          <p:cNvSpPr>
            <a:spLocks noGrp="1"/>
          </p:cNvSpPr>
          <p:nvPr>
            <p:ph idx="1"/>
          </p:nvPr>
        </p:nvSpPr>
        <p:spPr>
          <a:xfrm>
            <a:off x="891465" y="1928589"/>
            <a:ext cx="6635080" cy="4929411"/>
          </a:xfrm>
        </p:spPr>
        <p:txBody>
          <a:bodyPr/>
          <a:lstStyle/>
          <a:p>
            <a:r>
              <a:rPr lang="nl-NL" sz="2400" dirty="0"/>
              <a:t>Tochtig =&gt; onrustig: opgemerkt door de stier</a:t>
            </a:r>
          </a:p>
          <a:p>
            <a:r>
              <a:rPr lang="nl-NL" sz="2400" dirty="0"/>
              <a:t>Isoleren van de kudde en andere stieren</a:t>
            </a:r>
          </a:p>
          <a:p>
            <a:r>
              <a:rPr lang="nl-NL" sz="2400" dirty="0"/>
              <a:t>Bespringen:</a:t>
            </a:r>
          </a:p>
          <a:p>
            <a:pPr lvl="1"/>
            <a:r>
              <a:rPr lang="nl-NL" sz="1800" dirty="0"/>
              <a:t>Besprongen wordt: 90% kans op tochtigheid</a:t>
            </a:r>
          </a:p>
          <a:p>
            <a:pPr lvl="1"/>
            <a:r>
              <a:rPr lang="nl-NL" sz="1800" dirty="0"/>
              <a:t>Bespringt: 70% kans op tochtigheid</a:t>
            </a:r>
          </a:p>
        </p:txBody>
      </p:sp>
      <p:pic>
        <p:nvPicPr>
          <p:cNvPr id="4" name="Afbeelding 3"/>
          <p:cNvPicPr>
            <a:picLocks noChangeAspect="1"/>
          </p:cNvPicPr>
          <p:nvPr/>
        </p:nvPicPr>
        <p:blipFill rotWithShape="1">
          <a:blip r:embed="rId2"/>
          <a:srcRect l="57087" t="31800" r="29919" b="45100"/>
          <a:stretch/>
        </p:blipFill>
        <p:spPr>
          <a:xfrm rot="10800000">
            <a:off x="7997984" y="2418089"/>
            <a:ext cx="2686447" cy="2686447"/>
          </a:xfrm>
          <a:prstGeom prst="rect">
            <a:avLst/>
          </a:prstGeom>
        </p:spPr>
      </p:pic>
    </p:spTree>
    <p:extLst>
      <p:ext uri="{BB962C8B-B14F-4D97-AF65-F5344CB8AC3E}">
        <p14:creationId xmlns:p14="http://schemas.microsoft.com/office/powerpoint/2010/main" val="201519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737" y="528924"/>
            <a:ext cx="6645424" cy="648072"/>
          </a:xfrm>
        </p:spPr>
        <p:txBody>
          <a:bodyPr>
            <a:normAutofit fontScale="90000"/>
          </a:bodyPr>
          <a:lstStyle/>
          <a:p>
            <a:r>
              <a:rPr lang="nl-NL" dirty="0" smtClean="0"/>
              <a:t>Voortplantingsgedrag: maternaal gedrag</a:t>
            </a:r>
            <a:endParaRPr lang="nl-NL" dirty="0"/>
          </a:p>
        </p:txBody>
      </p:sp>
      <p:sp>
        <p:nvSpPr>
          <p:cNvPr id="3" name="Tijdelijke aanduiding voor inhoud 2"/>
          <p:cNvSpPr>
            <a:spLocks noGrp="1"/>
          </p:cNvSpPr>
          <p:nvPr>
            <p:ph idx="1"/>
          </p:nvPr>
        </p:nvSpPr>
        <p:spPr>
          <a:xfrm>
            <a:off x="994020" y="1438579"/>
            <a:ext cx="6635080" cy="4929411"/>
          </a:xfrm>
        </p:spPr>
        <p:txBody>
          <a:bodyPr/>
          <a:lstStyle/>
          <a:p>
            <a:r>
              <a:rPr lang="nl-NL" sz="2000" dirty="0"/>
              <a:t>Geboorte: met name in het voorjaar</a:t>
            </a:r>
          </a:p>
          <a:p>
            <a:r>
              <a:rPr lang="nl-NL" sz="2000" dirty="0"/>
              <a:t>Geboorte op een beschutte plaats</a:t>
            </a:r>
          </a:p>
          <a:p>
            <a:r>
              <a:rPr lang="nl-NL" sz="2000" dirty="0"/>
              <a:t>Opeten van de nageboorte</a:t>
            </a:r>
          </a:p>
          <a:p>
            <a:r>
              <a:rPr lang="nl-NL" sz="2000" dirty="0"/>
              <a:t>Belikken van het kalf: binding en voorkomen van geurafscheiding van het jong</a:t>
            </a:r>
          </a:p>
          <a:p>
            <a:r>
              <a:rPr lang="nl-NL" sz="2000" dirty="0"/>
              <a:t>Veel likken gedurende de eerste 10 maanden</a:t>
            </a:r>
          </a:p>
          <a:p>
            <a:r>
              <a:rPr lang="nl-NL" sz="2000" dirty="0"/>
              <a:t>Na 2 à 5 dagen terug naar de kudde</a:t>
            </a:r>
          </a:p>
          <a:p>
            <a:r>
              <a:rPr lang="nl-NL" sz="2000" dirty="0"/>
              <a:t>“Kindergarten” met oppasmoeder</a:t>
            </a:r>
          </a:p>
          <a:p>
            <a:r>
              <a:rPr lang="nl-NL" sz="2000" dirty="0"/>
              <a:t>Spenen op 8 à 9 </a:t>
            </a:r>
            <a:r>
              <a:rPr lang="nl-NL" sz="2000" dirty="0" smtClean="0"/>
              <a:t>maanden</a:t>
            </a:r>
            <a:endParaRPr lang="nl-NL" dirty="0" smtClean="0"/>
          </a:p>
          <a:p>
            <a:endParaRPr lang="nl-NL" dirty="0"/>
          </a:p>
        </p:txBody>
      </p:sp>
      <p:pic>
        <p:nvPicPr>
          <p:cNvPr id="4" name="Afbeelding 3" descr="Afbeeldingsresultaat voor kalveren in wei">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67681" y="2060321"/>
            <a:ext cx="2978021" cy="1984628"/>
          </a:xfrm>
          <a:prstGeom prst="rect">
            <a:avLst/>
          </a:prstGeom>
          <a:noFill/>
          <a:ln>
            <a:noFill/>
          </a:ln>
        </p:spPr>
      </p:pic>
    </p:spTree>
    <p:extLst>
      <p:ext uri="{BB962C8B-B14F-4D97-AF65-F5344CB8AC3E}">
        <p14:creationId xmlns:p14="http://schemas.microsoft.com/office/powerpoint/2010/main" val="349625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Waarnemingen en communicatie</a:t>
            </a:r>
            <a:endParaRPr lang="nl-NL" dirty="0"/>
          </a:p>
        </p:txBody>
      </p:sp>
      <p:sp>
        <p:nvSpPr>
          <p:cNvPr id="3" name="Tijdelijke aanduiding voor inhoud 2"/>
          <p:cNvSpPr>
            <a:spLocks noGrp="1"/>
          </p:cNvSpPr>
          <p:nvPr>
            <p:ph idx="1"/>
          </p:nvPr>
        </p:nvSpPr>
        <p:spPr>
          <a:xfrm>
            <a:off x="838200" y="1690690"/>
            <a:ext cx="8003232" cy="3616803"/>
          </a:xfrm>
        </p:spPr>
        <p:txBody>
          <a:bodyPr/>
          <a:lstStyle/>
          <a:p>
            <a:pPr>
              <a:buFont typeface="Wingdings" panose="05000000000000000000" pitchFamily="2" charset="2"/>
              <a:buChar char="Ø"/>
            </a:pPr>
            <a:r>
              <a:rPr lang="nl-NL" sz="2000" dirty="0"/>
              <a:t>Lichaamshouding</a:t>
            </a:r>
          </a:p>
          <a:p>
            <a:pPr lvl="1">
              <a:buFont typeface="Wingdings" panose="05000000000000000000" pitchFamily="2" charset="2"/>
              <a:buChar char="Ø"/>
            </a:pPr>
            <a:r>
              <a:rPr lang="nl-NL" sz="1600" dirty="0"/>
              <a:t>Staart en oren</a:t>
            </a:r>
          </a:p>
          <a:p>
            <a:pPr>
              <a:buFont typeface="Wingdings" panose="05000000000000000000" pitchFamily="2" charset="2"/>
              <a:buChar char="Ø"/>
            </a:pPr>
            <a:r>
              <a:rPr lang="nl-NL" sz="2000" dirty="0"/>
              <a:t>Visueel: goed zien 330°, afstanden inschatten lastiger</a:t>
            </a:r>
          </a:p>
          <a:p>
            <a:pPr>
              <a:buFont typeface="Wingdings" panose="05000000000000000000" pitchFamily="2" charset="2"/>
              <a:buChar char="Ø"/>
            </a:pPr>
            <a:r>
              <a:rPr lang="nl-NL" sz="2000" dirty="0"/>
              <a:t>Geluid: onduidelijk</a:t>
            </a:r>
          </a:p>
          <a:p>
            <a:pPr>
              <a:buFont typeface="Wingdings" panose="05000000000000000000" pitchFamily="2" charset="2"/>
              <a:buChar char="Ø"/>
            </a:pPr>
            <a:r>
              <a:rPr lang="nl-NL" sz="2000" dirty="0"/>
              <a:t>Reuk: sterk ontwikkelt (feromonen)</a:t>
            </a:r>
          </a:p>
          <a:p>
            <a:pPr>
              <a:buFont typeface="Wingdings" panose="05000000000000000000" pitchFamily="2" charset="2"/>
              <a:buChar char="Ø"/>
            </a:pPr>
            <a:r>
              <a:rPr lang="nl-NL" sz="2000" dirty="0" smtClean="0"/>
              <a:t>Horen</a:t>
            </a:r>
            <a:r>
              <a:rPr lang="nl-NL" sz="2000" dirty="0"/>
              <a:t>: </a:t>
            </a:r>
          </a:p>
          <a:p>
            <a:pPr lvl="1">
              <a:buFont typeface="Wingdings" panose="05000000000000000000" pitchFamily="2" charset="2"/>
              <a:buChar char="Ø"/>
            </a:pPr>
            <a:r>
              <a:rPr lang="nl-NL" sz="1600" dirty="0"/>
              <a:t>lage tonen goed, hoge tonen minder</a:t>
            </a:r>
          </a:p>
          <a:p>
            <a:pPr>
              <a:buFont typeface="Wingdings" panose="05000000000000000000" pitchFamily="2" charset="2"/>
              <a:buChar char="Ø"/>
            </a:pPr>
            <a:r>
              <a:rPr lang="nl-NL" sz="2000" dirty="0" smtClean="0"/>
              <a:t>Smaak</a:t>
            </a:r>
            <a:r>
              <a:rPr lang="nl-NL" sz="2000" dirty="0"/>
              <a:t>:</a:t>
            </a:r>
          </a:p>
          <a:p>
            <a:pPr>
              <a:buFont typeface="Wingdings" panose="05000000000000000000" pitchFamily="2" charset="2"/>
              <a:buChar char="Ø"/>
            </a:pPr>
            <a:r>
              <a:rPr lang="nl-NL" sz="2000" dirty="0" smtClean="0"/>
              <a:t>Pijn</a:t>
            </a:r>
            <a:endParaRPr lang="nl-NL" sz="2000" dirty="0"/>
          </a:p>
          <a:p>
            <a:endParaRPr lang="nl-NL" sz="2000" dirty="0"/>
          </a:p>
        </p:txBody>
      </p:sp>
      <p:pic>
        <p:nvPicPr>
          <p:cNvPr id="4" name="Afbeelding 3" descr="Afbeeldingsresultaat voor loeiende koe">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8023" y="4259009"/>
            <a:ext cx="1573832" cy="1321066"/>
          </a:xfrm>
          <a:prstGeom prst="rect">
            <a:avLst/>
          </a:prstGeom>
          <a:noFill/>
          <a:ln>
            <a:noFill/>
          </a:ln>
        </p:spPr>
      </p:pic>
      <p:pic>
        <p:nvPicPr>
          <p:cNvPr id="5" name="Afbeelding 4"/>
          <p:cNvPicPr>
            <a:picLocks noChangeAspect="1"/>
          </p:cNvPicPr>
          <p:nvPr/>
        </p:nvPicPr>
        <p:blipFill rotWithShape="1">
          <a:blip r:embed="rId4"/>
          <a:srcRect l="49606" t="50000" r="29919" b="19900"/>
          <a:stretch/>
        </p:blipFill>
        <p:spPr>
          <a:xfrm>
            <a:off x="8305492" y="1532290"/>
            <a:ext cx="2915487" cy="2410883"/>
          </a:xfrm>
          <a:prstGeom prst="rect">
            <a:avLst/>
          </a:prstGeom>
        </p:spPr>
      </p:pic>
    </p:spTree>
    <p:extLst>
      <p:ext uri="{BB962C8B-B14F-4D97-AF65-F5344CB8AC3E}">
        <p14:creationId xmlns:p14="http://schemas.microsoft.com/office/powerpoint/2010/main" val="337465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Synchronisatie</a:t>
            </a:r>
            <a:endParaRPr lang="nl-NL" dirty="0"/>
          </a:p>
        </p:txBody>
      </p:sp>
      <p:sp>
        <p:nvSpPr>
          <p:cNvPr id="3" name="Tijdelijke aanduiding voor inhoud 2"/>
          <p:cNvSpPr>
            <a:spLocks noGrp="1"/>
          </p:cNvSpPr>
          <p:nvPr>
            <p:ph idx="1"/>
          </p:nvPr>
        </p:nvSpPr>
        <p:spPr>
          <a:xfrm>
            <a:off x="3575720" y="1196753"/>
            <a:ext cx="6635080" cy="4929411"/>
          </a:xfrm>
        </p:spPr>
        <p:txBody>
          <a:bodyPr>
            <a:normAutofit/>
          </a:bodyPr>
          <a:lstStyle/>
          <a:p>
            <a:pPr marL="0" indent="0" algn="ctr">
              <a:buNone/>
            </a:pPr>
            <a:r>
              <a:rPr lang="nl-NL" sz="2000" dirty="0"/>
              <a:t>Gelijktijdig grazen, herkauwen</a:t>
            </a:r>
          </a:p>
          <a:p>
            <a:pPr marL="0" indent="0" algn="ctr">
              <a:buNone/>
            </a:pPr>
            <a:endParaRPr lang="nl-NL" sz="2000" dirty="0"/>
          </a:p>
          <a:p>
            <a:pPr marL="0" indent="0" algn="ctr">
              <a:buNone/>
            </a:pPr>
            <a:r>
              <a:rPr lang="nl-NL" sz="2000" dirty="0"/>
              <a:t>Bevorderen groepssamenhang</a:t>
            </a:r>
          </a:p>
          <a:p>
            <a:pPr marL="0" indent="0" algn="ctr">
              <a:buNone/>
            </a:pPr>
            <a:endParaRPr lang="nl-NL" sz="2000" dirty="0"/>
          </a:p>
          <a:p>
            <a:pPr marL="0" indent="0" algn="ctr">
              <a:buNone/>
            </a:pPr>
            <a:r>
              <a:rPr lang="nl-NL" sz="2000" dirty="0"/>
              <a:t>Bescherming tegen roofdieren</a:t>
            </a:r>
          </a:p>
        </p:txBody>
      </p:sp>
      <p:sp>
        <p:nvSpPr>
          <p:cNvPr id="4" name="Pijl-omlaag 3"/>
          <p:cNvSpPr/>
          <p:nvPr/>
        </p:nvSpPr>
        <p:spPr>
          <a:xfrm>
            <a:off x="6650944" y="1628800"/>
            <a:ext cx="484632"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omlaag 4"/>
          <p:cNvSpPr/>
          <p:nvPr/>
        </p:nvSpPr>
        <p:spPr>
          <a:xfrm>
            <a:off x="6650944" y="2348880"/>
            <a:ext cx="484632"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978051" y="3342399"/>
            <a:ext cx="6295441" cy="369332"/>
          </a:xfrm>
          <a:prstGeom prst="rect">
            <a:avLst/>
          </a:prstGeom>
          <a:noFill/>
          <a:ln w="25400">
            <a:solidFill>
              <a:schemeClr val="tx1"/>
            </a:solidFill>
          </a:ln>
        </p:spPr>
        <p:txBody>
          <a:bodyPr wrap="none" rtlCol="0">
            <a:spAutoFit/>
          </a:bodyPr>
          <a:lstStyle/>
          <a:p>
            <a:r>
              <a:rPr lang="nl-NL" dirty="0"/>
              <a:t>Beperkte </a:t>
            </a:r>
            <a:r>
              <a:rPr lang="nl-NL" dirty="0" smtClean="0"/>
              <a:t>voer-</a:t>
            </a:r>
            <a:r>
              <a:rPr lang="nl-NL" dirty="0"/>
              <a:t>, drink-, en ligplaatsen verstoren de synchronisatie</a:t>
            </a:r>
          </a:p>
        </p:txBody>
      </p:sp>
      <p:sp>
        <p:nvSpPr>
          <p:cNvPr id="8" name="Pijl-omlaag 7"/>
          <p:cNvSpPr/>
          <p:nvPr/>
        </p:nvSpPr>
        <p:spPr>
          <a:xfrm>
            <a:off x="6650944" y="3872585"/>
            <a:ext cx="484632"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sresultaat voor grazende koeien">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838" y="4345210"/>
            <a:ext cx="4474880" cy="1524811"/>
          </a:xfrm>
          <a:prstGeom prst="rect">
            <a:avLst/>
          </a:prstGeom>
          <a:noFill/>
          <a:ln>
            <a:noFill/>
          </a:ln>
        </p:spPr>
      </p:pic>
    </p:spTree>
    <p:extLst>
      <p:ext uri="{BB962C8B-B14F-4D97-AF65-F5344CB8AC3E}">
        <p14:creationId xmlns:p14="http://schemas.microsoft.com/office/powerpoint/2010/main" val="143672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Gedrag varken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326" y="1146357"/>
            <a:ext cx="4351338" cy="4351338"/>
          </a:xfrm>
        </p:spPr>
      </p:pic>
    </p:spTree>
    <p:extLst>
      <p:ext uri="{BB962C8B-B14F-4D97-AF65-F5344CB8AC3E}">
        <p14:creationId xmlns:p14="http://schemas.microsoft.com/office/powerpoint/2010/main" val="205997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838200" y="457534"/>
            <a:ext cx="6645424" cy="648072"/>
          </a:xfrm>
        </p:spPr>
        <p:txBody>
          <a:bodyPr>
            <a:normAutofit fontScale="90000"/>
          </a:bodyPr>
          <a:lstStyle/>
          <a:p>
            <a:pPr algn="l"/>
            <a:r>
              <a:rPr lang="nl-NL" altLang="nl-NL" dirty="0" smtClean="0"/>
              <a:t>Het varken in de natuur</a:t>
            </a:r>
          </a:p>
        </p:txBody>
      </p:sp>
      <p:sp>
        <p:nvSpPr>
          <p:cNvPr id="10243" name="Tijdelijke aanduiding voor inhoud 2"/>
          <p:cNvSpPr>
            <a:spLocks noGrp="1"/>
          </p:cNvSpPr>
          <p:nvPr>
            <p:ph idx="1"/>
          </p:nvPr>
        </p:nvSpPr>
        <p:spPr>
          <a:xfrm>
            <a:off x="838200" y="1334075"/>
            <a:ext cx="7643441" cy="4113212"/>
          </a:xfrm>
        </p:spPr>
        <p:txBody>
          <a:bodyPr/>
          <a:lstStyle/>
          <a:p>
            <a:r>
              <a:rPr lang="nl-NL" altLang="nl-NL" sz="2000" dirty="0"/>
              <a:t>Hebben een sterke hiërarchie:</a:t>
            </a:r>
          </a:p>
          <a:p>
            <a:pPr lvl="1"/>
            <a:r>
              <a:rPr lang="nl-NL" altLang="nl-NL" sz="1600" dirty="0"/>
              <a:t>Oudere varkens staan bovenaan en de grootste en de sterkste</a:t>
            </a:r>
            <a:endParaRPr lang="nl-NL" altLang="nl-NL" sz="2700" dirty="0"/>
          </a:p>
          <a:p>
            <a:r>
              <a:rPr lang="nl-NL" altLang="nl-NL" sz="2000" dirty="0"/>
              <a:t>Sociale organisatie: </a:t>
            </a:r>
            <a:r>
              <a:rPr lang="nl-NL" altLang="nl-NL" sz="2000" b="1" dirty="0"/>
              <a:t>familiegroepen</a:t>
            </a:r>
          </a:p>
          <a:p>
            <a:pPr lvl="1"/>
            <a:r>
              <a:rPr lang="nl-NL" altLang="nl-NL" sz="1600" dirty="0"/>
              <a:t>Meerdere generaties verwante zeugen met hun biggen (familiegroepen van 5 à 10 zeugen inclusief biggen) </a:t>
            </a:r>
          </a:p>
          <a:p>
            <a:pPr lvl="1"/>
            <a:r>
              <a:rPr lang="nl-NL" altLang="nl-NL" sz="1600" dirty="0" smtClean="0"/>
              <a:t>Vrouwelijke </a:t>
            </a:r>
            <a:r>
              <a:rPr lang="nl-NL" altLang="nl-NL" sz="1600" dirty="0"/>
              <a:t>nakomelingen blijven vaak na het spenen bij de groep</a:t>
            </a:r>
          </a:p>
          <a:p>
            <a:pPr lvl="1"/>
            <a:r>
              <a:rPr lang="nl-NL" altLang="nl-NL" sz="1600" dirty="0"/>
              <a:t>Beren horen niet bij de groep en leven eerst in een vrijgezellengroep. Als ze volwassen zijn leven ze solitair</a:t>
            </a:r>
          </a:p>
          <a:p>
            <a:r>
              <a:rPr lang="nl-NL" altLang="nl-NL" sz="2000" dirty="0"/>
              <a:t>Hebben een territorium. Dat bestaat uit:</a:t>
            </a:r>
          </a:p>
          <a:p>
            <a:pPr lvl="1"/>
            <a:r>
              <a:rPr lang="nl-NL" altLang="nl-NL" sz="1600" dirty="0"/>
              <a:t>Netwerk van paden om naar de verschillende functiegebieden te lopen</a:t>
            </a:r>
          </a:p>
          <a:p>
            <a:pPr lvl="1"/>
            <a:r>
              <a:rPr lang="nl-NL" altLang="nl-NL" sz="1600" dirty="0"/>
              <a:t>Rustplaatsen</a:t>
            </a:r>
          </a:p>
          <a:p>
            <a:pPr lvl="1"/>
            <a:r>
              <a:rPr lang="nl-NL" altLang="nl-NL" sz="1600" dirty="0"/>
              <a:t>Voedselgebieden (veel tijd bezig met het zoeken van voedsel)</a:t>
            </a:r>
          </a:p>
          <a:p>
            <a:endParaRPr lang="nl-NL" altLang="nl-NL" sz="2000" dirty="0"/>
          </a:p>
          <a:p>
            <a:pPr lvl="1"/>
            <a:endParaRPr lang="nl-NL" altLang="nl-NL" sz="1800" dirty="0"/>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F3621D99-322A-4F83-A85C-B984F1E21EC8}" type="slidenum">
              <a:rPr lang="en-US" altLang="nl-NL" sz="1200">
                <a:solidFill>
                  <a:schemeClr val="bg2"/>
                </a:solidFill>
              </a:rPr>
              <a:pPr/>
              <a:t>19</a:t>
            </a:fld>
            <a:endParaRPr lang="en-US" altLang="nl-NL" sz="1200">
              <a:solidFill>
                <a:schemeClr val="bg2"/>
              </a:solidFill>
            </a:endParaRPr>
          </a:p>
        </p:txBody>
      </p:sp>
    </p:spTree>
    <p:extLst>
      <p:ext uri="{BB962C8B-B14F-4D97-AF65-F5344CB8AC3E}">
        <p14:creationId xmlns:p14="http://schemas.microsoft.com/office/powerpoint/2010/main" val="118860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r>
              <a:rPr lang="nl-NL" dirty="0" smtClean="0"/>
              <a:t>keuzedeel</a:t>
            </a:r>
            <a:endParaRPr lang="nl-NL" dirty="0"/>
          </a:p>
        </p:txBody>
      </p:sp>
      <p:sp>
        <p:nvSpPr>
          <p:cNvPr id="3" name="Tijdelijke aanduiding voor inhoud 2"/>
          <p:cNvSpPr>
            <a:spLocks noGrp="1"/>
          </p:cNvSpPr>
          <p:nvPr>
            <p:ph idx="1"/>
          </p:nvPr>
        </p:nvSpPr>
        <p:spPr/>
        <p:txBody>
          <a:bodyPr/>
          <a:lstStyle/>
          <a:p>
            <a:r>
              <a:rPr lang="nl-NL" dirty="0"/>
              <a:t>8</a:t>
            </a:r>
            <a:r>
              <a:rPr lang="nl-NL" dirty="0" smtClean="0"/>
              <a:t> weken totaal</a:t>
            </a:r>
          </a:p>
          <a:p>
            <a:pPr lvl="1"/>
            <a:r>
              <a:rPr lang="nl-NL" dirty="0" smtClean="0"/>
              <a:t>2 weken (middagdeel 13:30-16:30 uur)</a:t>
            </a:r>
          </a:p>
          <a:p>
            <a:pPr lvl="1"/>
            <a:r>
              <a:rPr lang="nl-NL" dirty="0" smtClean="0"/>
              <a:t>6 weken (hele dag 8:45-16:30 uur)</a:t>
            </a:r>
            <a:endParaRPr lang="nl-NL" dirty="0"/>
          </a:p>
          <a:p>
            <a:r>
              <a:rPr lang="nl-NL" dirty="0" smtClean="0"/>
              <a:t>Theorie, opdrachten, zelfreflectie, onderzoeken op stage, excursies, gastsprekers</a:t>
            </a:r>
            <a:endParaRPr lang="nl-NL" dirty="0"/>
          </a:p>
          <a:p>
            <a:r>
              <a:rPr lang="nl-NL" dirty="0"/>
              <a:t> Afronden vak?</a:t>
            </a:r>
          </a:p>
          <a:p>
            <a:pPr lvl="1"/>
            <a:r>
              <a:rPr lang="nl-NL" dirty="0" smtClean="0"/>
              <a:t>Inleveren onderzoeksverslag</a:t>
            </a:r>
          </a:p>
          <a:p>
            <a:pPr lvl="1"/>
            <a:r>
              <a:rPr lang="nl-NL" dirty="0" smtClean="0"/>
              <a:t>Presentatie van je onderzoek en verslag</a:t>
            </a:r>
          </a:p>
          <a:p>
            <a:pPr lvl="1"/>
            <a:r>
              <a:rPr lang="nl-NL" dirty="0" smtClean="0"/>
              <a:t>Actieve deelname aan lessen</a:t>
            </a:r>
            <a:endParaRPr lang="nl-NL" dirty="0"/>
          </a:p>
        </p:txBody>
      </p:sp>
    </p:spTree>
    <p:extLst>
      <p:ext uri="{BB962C8B-B14F-4D97-AF65-F5344CB8AC3E}">
        <p14:creationId xmlns:p14="http://schemas.microsoft.com/office/powerpoint/2010/main" val="373647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algn="l"/>
            <a:r>
              <a:rPr lang="nl-NL" altLang="nl-NL" dirty="0" smtClean="0"/>
              <a:t>Het varken in de natuur</a:t>
            </a:r>
          </a:p>
        </p:txBody>
      </p:sp>
      <p:sp>
        <p:nvSpPr>
          <p:cNvPr id="11267" name="Tijdelijke aanduiding voor inhoud 2"/>
          <p:cNvSpPr>
            <a:spLocks noGrp="1"/>
          </p:cNvSpPr>
          <p:nvPr>
            <p:ph idx="1"/>
          </p:nvPr>
        </p:nvSpPr>
        <p:spPr>
          <a:xfrm>
            <a:off x="838200" y="1558816"/>
            <a:ext cx="6635080" cy="4929411"/>
          </a:xfrm>
        </p:spPr>
        <p:txBody>
          <a:bodyPr/>
          <a:lstStyle/>
          <a:p>
            <a:r>
              <a:rPr lang="nl-NL" altLang="nl-NL" sz="2000" dirty="0"/>
              <a:t>Houden contact onderling door:</a:t>
            </a:r>
          </a:p>
          <a:p>
            <a:pPr lvl="1"/>
            <a:r>
              <a:rPr lang="nl-NL" altLang="nl-NL" sz="1600" dirty="0"/>
              <a:t>Knorgeluiden: 25 tot 30 knor- en gromgeluiden</a:t>
            </a:r>
          </a:p>
          <a:p>
            <a:pPr lvl="1"/>
            <a:r>
              <a:rPr lang="nl-NL" altLang="nl-NL" sz="1600" dirty="0"/>
              <a:t>Varkens kunnen goed horen</a:t>
            </a:r>
          </a:p>
          <a:p>
            <a:pPr lvl="1"/>
            <a:r>
              <a:rPr lang="nl-NL" altLang="nl-NL" sz="1600" dirty="0"/>
              <a:t>Varkens kunnen goed ruiken (opsporen van truffels). Biggen herkennen hun moeder vooral aan de geur. Bij de voorknie van een varken zitten klieren die geurstoffen verspreiden</a:t>
            </a:r>
          </a:p>
          <a:p>
            <a:pPr lvl="1"/>
            <a:r>
              <a:rPr lang="nl-NL" altLang="nl-NL" sz="1600" dirty="0"/>
              <a:t>Echter, varkens zien slecht (waarschijnlijk kleurenblind)</a:t>
            </a:r>
          </a:p>
          <a:p>
            <a:r>
              <a:rPr lang="nl-NL" altLang="nl-NL" sz="2000" dirty="0"/>
              <a:t>Ritme</a:t>
            </a:r>
          </a:p>
          <a:p>
            <a:pPr lvl="1"/>
            <a:r>
              <a:rPr lang="nl-NL" altLang="nl-NL" sz="1600" dirty="0"/>
              <a:t>Varkens kunnen ook gedurende de avond of nacht actief zijn op zoek naar voedsel. </a:t>
            </a:r>
          </a:p>
          <a:p>
            <a:pPr lvl="1"/>
            <a:r>
              <a:rPr lang="nl-NL" altLang="nl-NL" sz="1600" dirty="0"/>
              <a:t>Maar als ze overdag worden bijgevoerd veranderen ze hun ritme en gaan ze ‘s avonds en ‘s nachts rusten</a:t>
            </a:r>
          </a:p>
          <a:p>
            <a:endParaRPr lang="nl-NL" altLang="nl-NL" sz="2000" dirty="0"/>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8071A478-B9BB-4B82-8EA1-E7D8EDF7A97C}" type="slidenum">
              <a:rPr lang="en-US" altLang="nl-NL" sz="1200">
                <a:solidFill>
                  <a:schemeClr val="bg2"/>
                </a:solidFill>
              </a:rPr>
              <a:pPr/>
              <a:t>20</a:t>
            </a:fld>
            <a:endParaRPr lang="en-US" altLang="nl-NL" sz="1200">
              <a:solidFill>
                <a:schemeClr val="bg2"/>
              </a:solidFill>
            </a:endParaRPr>
          </a:p>
        </p:txBody>
      </p:sp>
    </p:spTree>
    <p:extLst>
      <p:ext uri="{BB962C8B-B14F-4D97-AF65-F5344CB8AC3E}">
        <p14:creationId xmlns:p14="http://schemas.microsoft.com/office/powerpoint/2010/main" val="3311150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572669" y="251551"/>
            <a:ext cx="4251524" cy="714374"/>
          </a:xfrm>
        </p:spPr>
        <p:txBody>
          <a:bodyPr/>
          <a:lstStyle/>
          <a:p>
            <a:pPr algn="ctr"/>
            <a:r>
              <a:rPr lang="nl-NL" altLang="nl-NL" dirty="0" smtClean="0"/>
              <a:t>Rusten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DAF6843E-65C2-43CD-9D17-2282D05F18A7}" type="slidenum">
              <a:rPr lang="en-US" altLang="nl-NL" sz="1200">
                <a:solidFill>
                  <a:schemeClr val="bg2"/>
                </a:solidFill>
              </a:rPr>
              <a:pPr/>
              <a:t>21</a:t>
            </a:fld>
            <a:endParaRPr lang="en-US" altLang="nl-NL" sz="1200">
              <a:solidFill>
                <a:schemeClr val="bg2"/>
              </a:solidFill>
            </a:endParaRPr>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0263" y="2492376"/>
            <a:ext cx="7169150" cy="20177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0245" name="Tekstvak 4"/>
          <p:cNvSpPr txBox="1">
            <a:spLocks noChangeArrowheads="1"/>
          </p:cNvSpPr>
          <p:nvPr/>
        </p:nvSpPr>
        <p:spPr bwMode="auto">
          <a:xfrm>
            <a:off x="3709988" y="1125538"/>
            <a:ext cx="4464050" cy="830262"/>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Varkens liggen een groot deel van de tijd (65 tot 70% van de tijd). Ze slapen dan niet, maar rusten wel.</a:t>
            </a:r>
          </a:p>
        </p:txBody>
      </p:sp>
      <p:sp>
        <p:nvSpPr>
          <p:cNvPr id="10246" name="Tekstvak 5"/>
          <p:cNvSpPr txBox="1">
            <a:spLocks noChangeArrowheads="1"/>
          </p:cNvSpPr>
          <p:nvPr/>
        </p:nvSpPr>
        <p:spPr bwMode="auto">
          <a:xfrm>
            <a:off x="2208213" y="4724401"/>
            <a:ext cx="2951162" cy="8302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Varkens rusten graag tegelijk. Dus er moet voldoende ligruimte zijn</a:t>
            </a:r>
          </a:p>
        </p:txBody>
      </p:sp>
      <p:sp>
        <p:nvSpPr>
          <p:cNvPr id="7" name="Tekstvak 6"/>
          <p:cNvSpPr txBox="1"/>
          <p:nvPr/>
        </p:nvSpPr>
        <p:spPr>
          <a:xfrm>
            <a:off x="6418264" y="4594225"/>
            <a:ext cx="3926209" cy="2031325"/>
          </a:xfrm>
          <a:prstGeom prst="rect">
            <a:avLst/>
          </a:prstGeom>
          <a:solidFill>
            <a:schemeClr val="bg1"/>
          </a:solidFill>
          <a:ln>
            <a:solidFill>
              <a:srgbClr val="000000"/>
            </a:solidFill>
          </a:ln>
        </p:spPr>
        <p:txBody>
          <a:bodyPr wrap="square">
            <a:spAutoFit/>
          </a:bodyPr>
          <a:lstStyle/>
          <a:p>
            <a:pPr>
              <a:buFontTx/>
              <a:buNone/>
              <a:defRPr/>
            </a:pPr>
            <a:r>
              <a:rPr lang="nl-NL" dirty="0"/>
              <a:t>De inrichting van de ligruimte moet zodanig zijn dat de varkens rustig en onverstoord kunnen liggen:</a:t>
            </a:r>
          </a:p>
          <a:p>
            <a:pPr marL="285750" indent="-285750">
              <a:buFont typeface="Arial" panose="020B0604020202020204" pitchFamily="34" charset="0"/>
              <a:buChar char="•"/>
              <a:defRPr/>
            </a:pPr>
            <a:r>
              <a:rPr lang="nl-NL" dirty="0"/>
              <a:t>Gescheiden van andere ruimtes (b.v. eetruimtes) </a:t>
            </a:r>
          </a:p>
          <a:p>
            <a:pPr marL="285750" indent="-285750">
              <a:buFont typeface="Arial" panose="020B0604020202020204" pitchFamily="34" charset="0"/>
              <a:buChar char="•"/>
              <a:defRPr/>
            </a:pPr>
            <a:r>
              <a:rPr lang="nl-NL" dirty="0"/>
              <a:t>Rugdekking en overzicht (geen aanvallen uit onverwachte hoek)</a:t>
            </a:r>
          </a:p>
        </p:txBody>
      </p:sp>
      <p:cxnSp>
        <p:nvCxnSpPr>
          <p:cNvPr id="10248" name="Rechte verbindingslijn met pijl 8"/>
          <p:cNvCxnSpPr>
            <a:cxnSpLocks noChangeShapeType="1"/>
          </p:cNvCxnSpPr>
          <p:nvPr/>
        </p:nvCxnSpPr>
        <p:spPr bwMode="auto">
          <a:xfrm flipH="1">
            <a:off x="3709988" y="3847308"/>
            <a:ext cx="1049338" cy="87709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9" name="Rechte verbindingslijn met pijl 10"/>
          <p:cNvCxnSpPr>
            <a:cxnSpLocks noChangeShapeType="1"/>
          </p:cNvCxnSpPr>
          <p:nvPr/>
        </p:nvCxnSpPr>
        <p:spPr bwMode="auto">
          <a:xfrm>
            <a:off x="6581776" y="3645025"/>
            <a:ext cx="701674" cy="936501"/>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0" name="PIJL-OMLAAG 14"/>
          <p:cNvSpPr>
            <a:spLocks noChangeArrowheads="1"/>
          </p:cNvSpPr>
          <p:nvPr/>
        </p:nvSpPr>
        <p:spPr bwMode="auto">
          <a:xfrm>
            <a:off x="5399088" y="2060575"/>
            <a:ext cx="569912" cy="412750"/>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Tree>
    <p:extLst>
      <p:ext uri="{BB962C8B-B14F-4D97-AF65-F5344CB8AC3E}">
        <p14:creationId xmlns:p14="http://schemas.microsoft.com/office/powerpoint/2010/main" val="304573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lgn="ctr"/>
            <a:r>
              <a:rPr lang="nl-NL" altLang="nl-NL" dirty="0" smtClean="0"/>
              <a:t>Verzadiging: eten en drinken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9F083211-1FF1-46B3-B0AE-09211735D98A}" type="slidenum">
              <a:rPr lang="en-US" altLang="nl-NL" sz="1200">
                <a:solidFill>
                  <a:schemeClr val="bg2"/>
                </a:solidFill>
              </a:rPr>
              <a:pPr/>
              <a:t>22</a:t>
            </a:fld>
            <a:endParaRPr lang="en-US" altLang="nl-NL" sz="1200">
              <a:solidFill>
                <a:schemeClr val="bg2"/>
              </a:solidFill>
            </a:endParaRPr>
          </a:p>
        </p:txBody>
      </p:sp>
      <p:pic>
        <p:nvPicPr>
          <p:cNvPr id="133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8825" y="3949701"/>
            <a:ext cx="5003800" cy="2066925"/>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3317" name="Tekstvak 6"/>
          <p:cNvSpPr txBox="1">
            <a:spLocks noChangeArrowheads="1"/>
          </p:cNvSpPr>
          <p:nvPr/>
        </p:nvSpPr>
        <p:spPr bwMode="auto">
          <a:xfrm>
            <a:off x="2028826" y="1557338"/>
            <a:ext cx="4752975" cy="1169551"/>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400" dirty="0"/>
              <a:t>Varkens willen het liefst vrijwel de hele dag eten en drinken. Ze vinden dit belangrijker dan tijd doorbrengen met soortgenoten of verrijkingsmateriaal in een hok. Zelfs een milde beperking is al ingrijpend voor het varken. </a:t>
            </a:r>
          </a:p>
        </p:txBody>
      </p:sp>
      <p:sp>
        <p:nvSpPr>
          <p:cNvPr id="8" name="Tekstvak 7"/>
          <p:cNvSpPr txBox="1"/>
          <p:nvPr/>
        </p:nvSpPr>
        <p:spPr>
          <a:xfrm>
            <a:off x="7176120" y="1338264"/>
            <a:ext cx="2664296" cy="1169551"/>
          </a:xfrm>
          <a:prstGeom prst="rect">
            <a:avLst/>
          </a:prstGeom>
          <a:solidFill>
            <a:schemeClr val="bg1"/>
          </a:solidFill>
          <a:ln>
            <a:solidFill>
              <a:srgbClr val="000000"/>
            </a:solidFill>
          </a:ln>
        </p:spPr>
        <p:txBody>
          <a:bodyPr wrap="square">
            <a:spAutoFit/>
          </a:bodyPr>
          <a:lstStyle/>
          <a:p>
            <a:pPr>
              <a:buFontTx/>
              <a:buNone/>
              <a:defRPr/>
            </a:pPr>
            <a:r>
              <a:rPr lang="nl-NL" sz="1400" dirty="0"/>
              <a:t>Belangrijk is de kwaliteit en samenstelling van voer en water:</a:t>
            </a:r>
          </a:p>
          <a:p>
            <a:pPr marL="285750" indent="-285750">
              <a:buFont typeface="Arial" panose="020B0604020202020204" pitchFamily="34" charset="0"/>
              <a:buChar char="•"/>
              <a:defRPr/>
            </a:pPr>
            <a:r>
              <a:rPr lang="nl-NL" sz="1400" dirty="0"/>
              <a:t>Vers</a:t>
            </a:r>
          </a:p>
          <a:p>
            <a:pPr marL="285750" indent="-285750">
              <a:buFont typeface="Arial" panose="020B0604020202020204" pitchFamily="34" charset="0"/>
              <a:buChar char="•"/>
              <a:defRPr/>
            </a:pPr>
            <a:r>
              <a:rPr lang="nl-NL" sz="1400" dirty="0"/>
              <a:t>Verzadigend</a:t>
            </a:r>
          </a:p>
          <a:p>
            <a:pPr marL="285750" indent="-285750">
              <a:buFont typeface="Arial" panose="020B0604020202020204" pitchFamily="34" charset="0"/>
              <a:buChar char="•"/>
              <a:defRPr/>
            </a:pPr>
            <a:r>
              <a:rPr lang="nl-NL" sz="1400" dirty="0"/>
              <a:t>Voldoende nutriënten</a:t>
            </a:r>
          </a:p>
        </p:txBody>
      </p:sp>
      <p:cxnSp>
        <p:nvCxnSpPr>
          <p:cNvPr id="13319" name="Rechte verbindingslijn met pijl 9"/>
          <p:cNvCxnSpPr>
            <a:cxnSpLocks noChangeShapeType="1"/>
          </p:cNvCxnSpPr>
          <p:nvPr/>
        </p:nvCxnSpPr>
        <p:spPr bwMode="auto">
          <a:xfrm flipH="1" flipV="1">
            <a:off x="4530725" y="2730700"/>
            <a:ext cx="503237" cy="135096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Rechte verbindingslijn met pijl 14"/>
          <p:cNvCxnSpPr>
            <a:cxnSpLocks noChangeShapeType="1"/>
          </p:cNvCxnSpPr>
          <p:nvPr/>
        </p:nvCxnSpPr>
        <p:spPr bwMode="auto">
          <a:xfrm flipV="1">
            <a:off x="6240464" y="2636839"/>
            <a:ext cx="1239837" cy="22320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kstvak 18"/>
          <p:cNvSpPr txBox="1"/>
          <p:nvPr/>
        </p:nvSpPr>
        <p:spPr>
          <a:xfrm>
            <a:off x="7319964" y="3752851"/>
            <a:ext cx="3096517" cy="2031325"/>
          </a:xfrm>
          <a:prstGeom prst="rect">
            <a:avLst/>
          </a:prstGeom>
          <a:solidFill>
            <a:schemeClr val="bg1"/>
          </a:solidFill>
          <a:ln>
            <a:solidFill>
              <a:srgbClr val="000000"/>
            </a:solidFill>
          </a:ln>
        </p:spPr>
        <p:txBody>
          <a:bodyPr wrap="square">
            <a:spAutoFit/>
          </a:bodyPr>
          <a:lstStyle/>
          <a:p>
            <a:pPr>
              <a:buFontTx/>
              <a:buNone/>
              <a:defRPr/>
            </a:pPr>
            <a:r>
              <a:rPr lang="nl-NL" sz="1400" dirty="0"/>
              <a:t>Inrichting eet- en drinkplaats:</a:t>
            </a:r>
          </a:p>
          <a:p>
            <a:pPr marL="285750" indent="-285750">
              <a:buFont typeface="Arial" panose="020B0604020202020204" pitchFamily="34" charset="0"/>
              <a:buChar char="•"/>
              <a:defRPr/>
            </a:pPr>
            <a:r>
              <a:rPr lang="nl-NL" sz="1400" dirty="0"/>
              <a:t>Groot genoeg (voldoende en juiste grootte)</a:t>
            </a:r>
          </a:p>
          <a:p>
            <a:pPr marL="285750" indent="-285750">
              <a:buFont typeface="Arial" panose="020B0604020202020204" pitchFamily="34" charset="0"/>
              <a:buChar char="•"/>
              <a:defRPr/>
            </a:pPr>
            <a:r>
              <a:rPr lang="nl-NL" sz="1400" dirty="0"/>
              <a:t>Tegelijk willen eten</a:t>
            </a:r>
          </a:p>
          <a:p>
            <a:pPr marL="285750" indent="-285750">
              <a:buFont typeface="Arial" panose="020B0604020202020204" pitchFamily="34" charset="0"/>
              <a:buChar char="•"/>
              <a:defRPr/>
            </a:pPr>
            <a:r>
              <a:rPr lang="nl-NL" sz="1400" dirty="0"/>
              <a:t>Ongestoord kunnen eten</a:t>
            </a:r>
          </a:p>
          <a:p>
            <a:pPr marL="285750" indent="-285750">
              <a:buFont typeface="Arial" panose="020B0604020202020204" pitchFamily="34" charset="0"/>
              <a:buChar char="•"/>
              <a:defRPr/>
            </a:pPr>
            <a:r>
              <a:rPr lang="nl-NL" sz="1400" dirty="0"/>
              <a:t>Drinkplaatsen in de buurt van de eetruimte</a:t>
            </a:r>
          </a:p>
          <a:p>
            <a:pPr marL="285750" indent="-285750">
              <a:buFont typeface="Arial" panose="020B0604020202020204" pitchFamily="34" charset="0"/>
              <a:buChar char="•"/>
              <a:defRPr/>
            </a:pPr>
            <a:r>
              <a:rPr lang="nl-NL" sz="1400" dirty="0"/>
              <a:t>Zorg ervoor dat de vloer niet te glad wordt </a:t>
            </a:r>
          </a:p>
        </p:txBody>
      </p:sp>
      <p:cxnSp>
        <p:nvCxnSpPr>
          <p:cNvPr id="13322" name="Rechte verbindingslijn met pijl 20"/>
          <p:cNvCxnSpPr>
            <a:cxnSpLocks noChangeShapeType="1"/>
          </p:cNvCxnSpPr>
          <p:nvPr/>
        </p:nvCxnSpPr>
        <p:spPr bwMode="auto">
          <a:xfrm flipV="1">
            <a:off x="5232401" y="5157788"/>
            <a:ext cx="2087563" cy="43180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89825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a:r>
              <a:rPr lang="nl-NL" altLang="nl-NL" dirty="0" smtClean="0"/>
              <a:t>Excretie: mesten en urineren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8C64C753-76A6-4DFF-95BA-B07FAE3D44E1}" type="slidenum">
              <a:rPr lang="en-US" altLang="nl-NL" sz="1200">
                <a:solidFill>
                  <a:schemeClr val="bg2"/>
                </a:solidFill>
              </a:rPr>
              <a:pPr/>
              <a:t>23</a:t>
            </a:fld>
            <a:endParaRPr lang="en-US" altLang="nl-NL" sz="1200">
              <a:solidFill>
                <a:schemeClr val="bg2"/>
              </a:solidFill>
            </a:endParaRPr>
          </a:p>
        </p:txBody>
      </p:sp>
      <p:pic>
        <p:nvPicPr>
          <p:cNvPr id="1434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10026" y="2492376"/>
            <a:ext cx="3743325" cy="24876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4341" name="Tekstvak 1"/>
          <p:cNvSpPr txBox="1">
            <a:spLocks noChangeArrowheads="1"/>
          </p:cNvSpPr>
          <p:nvPr/>
        </p:nvSpPr>
        <p:spPr bwMode="auto">
          <a:xfrm>
            <a:off x="2031390" y="1463471"/>
            <a:ext cx="3744912" cy="831850"/>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Een varken is een zindelijk dier en wil zijn eigen lig- en vreetplaats schoon houden</a:t>
            </a:r>
          </a:p>
        </p:txBody>
      </p:sp>
      <p:cxnSp>
        <p:nvCxnSpPr>
          <p:cNvPr id="14342" name="Rechte verbindingslijn met pijl 4"/>
          <p:cNvCxnSpPr>
            <a:cxnSpLocks noChangeShapeType="1"/>
          </p:cNvCxnSpPr>
          <p:nvPr/>
        </p:nvCxnSpPr>
        <p:spPr bwMode="auto">
          <a:xfrm flipH="1" flipV="1">
            <a:off x="3503713" y="2398728"/>
            <a:ext cx="1296987" cy="18621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kstvak 5"/>
          <p:cNvSpPr txBox="1"/>
          <p:nvPr/>
        </p:nvSpPr>
        <p:spPr>
          <a:xfrm>
            <a:off x="6621712" y="4575176"/>
            <a:ext cx="3527425" cy="2031325"/>
          </a:xfrm>
          <a:prstGeom prst="rect">
            <a:avLst/>
          </a:prstGeom>
          <a:solidFill>
            <a:schemeClr val="bg1"/>
          </a:solidFill>
          <a:ln>
            <a:solidFill>
              <a:srgbClr val="000000"/>
            </a:solidFill>
          </a:ln>
        </p:spPr>
        <p:txBody>
          <a:bodyPr>
            <a:spAutoFit/>
          </a:bodyPr>
          <a:lstStyle/>
          <a:p>
            <a:pPr>
              <a:buFontTx/>
              <a:buNone/>
              <a:defRPr/>
            </a:pPr>
            <a:r>
              <a:rPr lang="nl-NL" dirty="0"/>
              <a:t>Eisen aan de mestruimte:</a:t>
            </a:r>
          </a:p>
          <a:p>
            <a:pPr marL="285750" indent="-285750">
              <a:buFont typeface="Arial" panose="020B0604020202020204" pitchFamily="34" charset="0"/>
              <a:buChar char="•"/>
              <a:defRPr/>
            </a:pPr>
            <a:r>
              <a:rPr lang="nl-NL" dirty="0"/>
              <a:t>Varkens urineren en mesten gezamenlijk</a:t>
            </a:r>
          </a:p>
          <a:p>
            <a:pPr marL="285750" indent="-285750">
              <a:buFont typeface="Arial" panose="020B0604020202020204" pitchFamily="34" charset="0"/>
              <a:buChar char="•"/>
              <a:defRPr/>
            </a:pPr>
            <a:r>
              <a:rPr lang="nl-NL" dirty="0"/>
              <a:t>Rugdekking vanwege de instabiele houding</a:t>
            </a:r>
          </a:p>
          <a:p>
            <a:pPr marL="285750" indent="-285750">
              <a:buFont typeface="Arial" panose="020B0604020202020204" pitchFamily="34" charset="0"/>
              <a:buChar char="•"/>
              <a:defRPr/>
            </a:pPr>
            <a:r>
              <a:rPr lang="nl-NL" dirty="0"/>
              <a:t>Ondergrond moet stroef zijn, om uitglijden te voorkomen</a:t>
            </a:r>
          </a:p>
        </p:txBody>
      </p:sp>
      <p:cxnSp>
        <p:nvCxnSpPr>
          <p:cNvPr id="14344" name="Rechte verbindingslijn met pijl 7"/>
          <p:cNvCxnSpPr>
            <a:cxnSpLocks noChangeShapeType="1"/>
          </p:cNvCxnSpPr>
          <p:nvPr/>
        </p:nvCxnSpPr>
        <p:spPr bwMode="auto">
          <a:xfrm>
            <a:off x="4763344" y="4761218"/>
            <a:ext cx="1764705" cy="9720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4127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nl-NL" altLang="nl-NL" dirty="0" smtClean="0"/>
              <a:t>Zelfverzorging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0B673BDA-1FDC-4CD5-9624-705E5458E047}" type="slidenum">
              <a:rPr lang="en-US" altLang="nl-NL" sz="1200">
                <a:solidFill>
                  <a:schemeClr val="bg2"/>
                </a:solidFill>
              </a:rPr>
              <a:pPr/>
              <a:t>24</a:t>
            </a:fld>
            <a:endParaRPr lang="en-US" altLang="nl-NL" sz="1200">
              <a:solidFill>
                <a:schemeClr val="bg2"/>
              </a:solidFill>
            </a:endParaRPr>
          </a:p>
        </p:txBody>
      </p:sp>
      <p:pic>
        <p:nvPicPr>
          <p:cNvPr id="1536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8064" y="1398588"/>
            <a:ext cx="3983037" cy="31686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5365" name="Tekstvak 4"/>
          <p:cNvSpPr txBox="1">
            <a:spLocks noChangeArrowheads="1"/>
          </p:cNvSpPr>
          <p:nvPr/>
        </p:nvSpPr>
        <p:spPr bwMode="auto">
          <a:xfrm>
            <a:off x="5951538" y="1700214"/>
            <a:ext cx="4406900" cy="830997"/>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Een varken wil zich graag</a:t>
            </a:r>
          </a:p>
          <a:p>
            <a:pPr>
              <a:buFontTx/>
              <a:buNone/>
            </a:pPr>
            <a:r>
              <a:rPr lang="nl-NL" altLang="nl-NL" sz="1600"/>
              <a:t>beschermen tegen jeuk of huidirritatie </a:t>
            </a:r>
          </a:p>
          <a:p>
            <a:pPr>
              <a:buFontTx/>
              <a:buNone/>
            </a:pPr>
            <a:r>
              <a:rPr lang="nl-NL" altLang="nl-NL" sz="1600"/>
              <a:t>door huidbeschadigingen of parasieten</a:t>
            </a:r>
          </a:p>
        </p:txBody>
      </p:sp>
      <p:sp>
        <p:nvSpPr>
          <p:cNvPr id="15366" name="Tekstvak 5"/>
          <p:cNvSpPr txBox="1">
            <a:spLocks noChangeArrowheads="1"/>
          </p:cNvSpPr>
          <p:nvPr/>
        </p:nvSpPr>
        <p:spPr bwMode="auto">
          <a:xfrm>
            <a:off x="5951538" y="3429001"/>
            <a:ext cx="4406900" cy="584775"/>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Rollen, krabben, schuren en het nemen </a:t>
            </a:r>
          </a:p>
          <a:p>
            <a:pPr>
              <a:buFontTx/>
              <a:buNone/>
            </a:pPr>
            <a:r>
              <a:rPr lang="nl-NL" altLang="nl-NL" sz="1600"/>
              <a:t>van een modderbad</a:t>
            </a:r>
          </a:p>
        </p:txBody>
      </p:sp>
      <p:sp>
        <p:nvSpPr>
          <p:cNvPr id="15367" name="PIJL-OMLAAG 6"/>
          <p:cNvSpPr>
            <a:spLocks noChangeArrowheads="1"/>
          </p:cNvSpPr>
          <p:nvPr/>
        </p:nvSpPr>
        <p:spPr bwMode="auto">
          <a:xfrm>
            <a:off x="7751763" y="2781300"/>
            <a:ext cx="576262" cy="503238"/>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8" name="Tekstvak 7"/>
          <p:cNvSpPr txBox="1"/>
          <p:nvPr/>
        </p:nvSpPr>
        <p:spPr>
          <a:xfrm>
            <a:off x="2279651" y="4724400"/>
            <a:ext cx="6911975" cy="1766888"/>
          </a:xfrm>
          <a:prstGeom prst="rect">
            <a:avLst/>
          </a:prstGeom>
          <a:solidFill>
            <a:schemeClr val="bg1"/>
          </a:solidFill>
          <a:ln>
            <a:solidFill>
              <a:srgbClr val="000000"/>
            </a:solidFill>
          </a:ln>
        </p:spPr>
        <p:txBody>
          <a:bodyPr>
            <a:spAutoFit/>
          </a:bodyPr>
          <a:lstStyle/>
          <a:p>
            <a:pPr>
              <a:buFontTx/>
              <a:buNone/>
              <a:defRPr/>
            </a:pPr>
            <a:r>
              <a:rPr lang="nl-NL" dirty="0"/>
              <a:t>Eisen aan de inrichting:</a:t>
            </a:r>
          </a:p>
          <a:p>
            <a:pPr marL="285750" indent="-285750">
              <a:buFont typeface="Arial" panose="020B0604020202020204" pitchFamily="34" charset="0"/>
              <a:buChar char="•"/>
              <a:defRPr/>
            </a:pPr>
            <a:r>
              <a:rPr lang="nl-NL" dirty="0"/>
              <a:t>De ruimte voor zelfverzorging moet groot genoeg</a:t>
            </a:r>
          </a:p>
          <a:p>
            <a:pPr marL="285750" indent="-285750">
              <a:buFont typeface="Arial" panose="020B0604020202020204" pitchFamily="34" charset="0"/>
              <a:buChar char="•"/>
              <a:defRPr/>
            </a:pPr>
            <a:r>
              <a:rPr lang="nl-NL" dirty="0"/>
              <a:t>Door de instabiele houding bij verzorging moet de ondergrond stroef zijn</a:t>
            </a:r>
          </a:p>
          <a:p>
            <a:pPr marL="285750" indent="-285750">
              <a:buFont typeface="Arial" panose="020B0604020202020204" pitchFamily="34" charset="0"/>
              <a:buChar char="•"/>
              <a:defRPr/>
            </a:pPr>
            <a:r>
              <a:rPr lang="nl-NL" dirty="0"/>
              <a:t>Schuurmogelijk (schuurpaal of boom)</a:t>
            </a:r>
          </a:p>
          <a:p>
            <a:pPr marL="285750" indent="-285750">
              <a:buFont typeface="Arial" panose="020B0604020202020204" pitchFamily="34" charset="0"/>
              <a:buChar char="•"/>
              <a:defRPr/>
            </a:pPr>
            <a:r>
              <a:rPr lang="nl-NL" dirty="0"/>
              <a:t>Modderbaden, ontdoen van parasieten</a:t>
            </a:r>
          </a:p>
        </p:txBody>
      </p:sp>
      <p:cxnSp>
        <p:nvCxnSpPr>
          <p:cNvPr id="15369" name="Rechte verbindingslijn met pijl 9"/>
          <p:cNvCxnSpPr>
            <a:cxnSpLocks noChangeShapeType="1"/>
          </p:cNvCxnSpPr>
          <p:nvPr/>
        </p:nvCxnSpPr>
        <p:spPr bwMode="auto">
          <a:xfrm flipH="1">
            <a:off x="5159376" y="2924176"/>
            <a:ext cx="288925" cy="18002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4412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algn="l"/>
            <a:r>
              <a:rPr lang="nl-NL" altLang="nl-NL" dirty="0" smtClean="0"/>
              <a:t>Exploratie (verkennen)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DD27590B-EAA6-4134-872E-28AC72349951}" type="slidenum">
              <a:rPr lang="en-US" altLang="nl-NL" sz="1200">
                <a:solidFill>
                  <a:schemeClr val="bg2"/>
                </a:solidFill>
              </a:rPr>
              <a:pPr/>
              <a:t>25</a:t>
            </a:fld>
            <a:endParaRPr lang="en-US" altLang="nl-NL" sz="1200">
              <a:solidFill>
                <a:schemeClr val="bg2"/>
              </a:solidFill>
            </a:endParaRPr>
          </a:p>
        </p:txBody>
      </p:sp>
      <p:pic>
        <p:nvPicPr>
          <p:cNvPr id="163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2565400"/>
            <a:ext cx="5545138" cy="30289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6389" name="Tekstvak 4"/>
          <p:cNvSpPr txBox="1">
            <a:spLocks noChangeArrowheads="1"/>
          </p:cNvSpPr>
          <p:nvPr/>
        </p:nvSpPr>
        <p:spPr bwMode="auto">
          <a:xfrm>
            <a:off x="3071814" y="1262231"/>
            <a:ext cx="3455987" cy="1077912"/>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Doen dit omdat ze op zoek naar voedsel  of omdat ze de leefomgeving in kaart willen brengen</a:t>
            </a:r>
          </a:p>
        </p:txBody>
      </p:sp>
      <p:cxnSp>
        <p:nvCxnSpPr>
          <p:cNvPr id="16390" name="Rechte verbindingslijn met pijl 6"/>
          <p:cNvCxnSpPr>
            <a:cxnSpLocks noChangeShapeType="1"/>
          </p:cNvCxnSpPr>
          <p:nvPr/>
        </p:nvCxnSpPr>
        <p:spPr bwMode="auto">
          <a:xfrm>
            <a:off x="4331494" y="2296487"/>
            <a:ext cx="217488" cy="3587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kstvak 7"/>
          <p:cNvSpPr txBox="1"/>
          <p:nvPr/>
        </p:nvSpPr>
        <p:spPr>
          <a:xfrm>
            <a:off x="7032626" y="2133600"/>
            <a:ext cx="3490913" cy="3181350"/>
          </a:xfrm>
          <a:prstGeom prst="rect">
            <a:avLst/>
          </a:prstGeom>
          <a:solidFill>
            <a:schemeClr val="bg1"/>
          </a:solidFill>
          <a:ln>
            <a:solidFill>
              <a:srgbClr val="000000"/>
            </a:solidFill>
          </a:ln>
        </p:spPr>
        <p:txBody>
          <a:bodyPr>
            <a:spAutoFit/>
          </a:bodyPr>
          <a:lstStyle/>
          <a:p>
            <a:pPr>
              <a:buFontTx/>
              <a:buNone/>
              <a:defRPr/>
            </a:pPr>
            <a:r>
              <a:rPr lang="nl-NL" dirty="0"/>
              <a:t>Eisen aan de inrichting:</a:t>
            </a:r>
          </a:p>
          <a:p>
            <a:pPr marL="285750" indent="-285750">
              <a:buFont typeface="Arial" panose="020B0604020202020204" pitchFamily="34" charset="0"/>
              <a:buChar char="•"/>
              <a:defRPr/>
            </a:pPr>
            <a:r>
              <a:rPr lang="nl-NL" dirty="0"/>
              <a:t>Voldoende groot, exploreren doen ze samen.</a:t>
            </a:r>
          </a:p>
          <a:p>
            <a:pPr marL="285750" indent="-285750">
              <a:buFont typeface="Arial" panose="020B0604020202020204" pitchFamily="34" charset="0"/>
              <a:buChar char="•"/>
              <a:defRPr/>
            </a:pPr>
            <a:r>
              <a:rPr lang="nl-NL" dirty="0"/>
              <a:t>Gescheiden van andere ruimtes: rustende en mestende dieren niet storen</a:t>
            </a:r>
          </a:p>
          <a:p>
            <a:pPr marL="285750" indent="-285750">
              <a:buFont typeface="Arial" panose="020B0604020202020204" pitchFamily="34" charset="0"/>
              <a:buChar char="•"/>
              <a:defRPr/>
            </a:pPr>
            <a:r>
              <a:rPr lang="nl-NL" dirty="0"/>
              <a:t>Exploratief materiaal:</a:t>
            </a:r>
          </a:p>
          <a:p>
            <a:pPr marL="742950" lvl="1" indent="-285750">
              <a:buFont typeface="Wingdings" pitchFamily="2" charset="2"/>
              <a:buChar char="Ø"/>
              <a:defRPr/>
            </a:pPr>
            <a:r>
              <a:rPr lang="nl-NL" sz="1200" dirty="0"/>
              <a:t>Voldoende aanwezig</a:t>
            </a:r>
          </a:p>
          <a:p>
            <a:pPr marL="742950" lvl="1" indent="-285750">
              <a:buFont typeface="Wingdings" pitchFamily="2" charset="2"/>
              <a:buChar char="Ø"/>
              <a:defRPr/>
            </a:pPr>
            <a:r>
              <a:rPr lang="nl-NL" sz="1200" dirty="0"/>
              <a:t>Prikkelend, afwisselend en uitnodigend zijn</a:t>
            </a:r>
          </a:p>
          <a:p>
            <a:pPr marL="742950" lvl="1" indent="-285750">
              <a:buFont typeface="Wingdings" pitchFamily="2" charset="2"/>
              <a:buChar char="Ø"/>
              <a:defRPr/>
            </a:pPr>
            <a:r>
              <a:rPr lang="nl-NL" sz="1200" dirty="0"/>
              <a:t>Manipuleerbaar, veranderbaar, kapot te maken zijn en moet belonen in de vorm van eten</a:t>
            </a:r>
          </a:p>
        </p:txBody>
      </p:sp>
      <p:sp>
        <p:nvSpPr>
          <p:cNvPr id="16392" name="Tekstvak 8"/>
          <p:cNvSpPr txBox="1">
            <a:spLocks noChangeArrowheads="1"/>
          </p:cNvSpPr>
          <p:nvPr/>
        </p:nvSpPr>
        <p:spPr bwMode="auto">
          <a:xfrm>
            <a:off x="1992314" y="5373689"/>
            <a:ext cx="4535487" cy="1076325"/>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Een varken dat niet kan exploreren kan leiden tot ongewenst gedrag zoals staartbijten, oorbijten of andere vormen van bijten</a:t>
            </a:r>
          </a:p>
        </p:txBody>
      </p:sp>
      <p:cxnSp>
        <p:nvCxnSpPr>
          <p:cNvPr id="16393" name="Rechte verbindingslijn met pijl 10"/>
          <p:cNvCxnSpPr>
            <a:cxnSpLocks noChangeShapeType="1"/>
          </p:cNvCxnSpPr>
          <p:nvPr/>
        </p:nvCxnSpPr>
        <p:spPr bwMode="auto">
          <a:xfrm flipV="1">
            <a:off x="3216275" y="2778125"/>
            <a:ext cx="3816350" cy="2306638"/>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9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464" y="5924550"/>
            <a:ext cx="1368425"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21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992314" y="485775"/>
            <a:ext cx="7773987" cy="1143000"/>
          </a:xfrm>
        </p:spPr>
        <p:txBody>
          <a:bodyPr/>
          <a:lstStyle/>
          <a:p>
            <a:r>
              <a:rPr lang="nl-NL" altLang="nl-NL" smtClean="0"/>
              <a:t>Sociaal gedrag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BE51F038-5C73-48B3-B12D-CA9CD23753D8}" type="slidenum">
              <a:rPr lang="en-US" altLang="nl-NL" sz="1200">
                <a:solidFill>
                  <a:schemeClr val="bg2"/>
                </a:solidFill>
              </a:rPr>
              <a:pPr/>
              <a:t>26</a:t>
            </a:fld>
            <a:endParaRPr lang="en-US" altLang="nl-NL" sz="1200">
              <a:solidFill>
                <a:schemeClr val="bg2"/>
              </a:solidFill>
            </a:endParaRP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2573338"/>
            <a:ext cx="5040313" cy="2170112"/>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7413" name="Tekstvak 4"/>
          <p:cNvSpPr txBox="1">
            <a:spLocks noChangeArrowheads="1"/>
          </p:cNvSpPr>
          <p:nvPr/>
        </p:nvSpPr>
        <p:spPr bwMode="auto">
          <a:xfrm>
            <a:off x="4079875" y="1412876"/>
            <a:ext cx="2592388" cy="584775"/>
          </a:xfrm>
          <a:prstGeom prst="rect">
            <a:avLst/>
          </a:prstGeom>
          <a:solidFill>
            <a:schemeClr val="bg1"/>
          </a:solidFill>
          <a:ln w="25400">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FontTx/>
              <a:buNone/>
            </a:pPr>
            <a:r>
              <a:rPr lang="nl-NL" altLang="nl-NL" sz="1600"/>
              <a:t>Varkens in de natuur leven in familiegroep</a:t>
            </a:r>
          </a:p>
        </p:txBody>
      </p:sp>
      <p:sp>
        <p:nvSpPr>
          <p:cNvPr id="17414" name="Tekstvak 5"/>
          <p:cNvSpPr txBox="1">
            <a:spLocks noChangeArrowheads="1"/>
          </p:cNvSpPr>
          <p:nvPr/>
        </p:nvSpPr>
        <p:spPr bwMode="auto">
          <a:xfrm>
            <a:off x="2495551" y="4868864"/>
            <a:ext cx="3744913" cy="1570037"/>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a:t>Een big leert al op vroege leeftijd wat normaal sociaal gedrag is. Leert een big dat niet dan heeft een big daar op latere leeftijd last van als het in een andere groep moet functioneren</a:t>
            </a:r>
          </a:p>
        </p:txBody>
      </p:sp>
      <p:sp>
        <p:nvSpPr>
          <p:cNvPr id="8" name="Tekstvak 7"/>
          <p:cNvSpPr txBox="1"/>
          <p:nvPr/>
        </p:nvSpPr>
        <p:spPr>
          <a:xfrm>
            <a:off x="7680326" y="2243138"/>
            <a:ext cx="2879725" cy="2862262"/>
          </a:xfrm>
          <a:prstGeom prst="rect">
            <a:avLst/>
          </a:prstGeom>
          <a:solidFill>
            <a:schemeClr val="bg1"/>
          </a:solidFill>
          <a:ln>
            <a:solidFill>
              <a:srgbClr val="000000"/>
            </a:solidFill>
          </a:ln>
        </p:spPr>
        <p:txBody>
          <a:bodyPr>
            <a:spAutoFit/>
          </a:bodyPr>
          <a:lstStyle/>
          <a:p>
            <a:pPr>
              <a:defRPr/>
            </a:pPr>
            <a:r>
              <a:rPr lang="nl-NL" dirty="0"/>
              <a:t>Eisen leefruimte:</a:t>
            </a:r>
          </a:p>
          <a:p>
            <a:pPr marL="285750" indent="-285750">
              <a:buFont typeface="Wingdings" panose="05000000000000000000" pitchFamily="2" charset="2"/>
              <a:buChar char="Ø"/>
              <a:defRPr/>
            </a:pPr>
            <a:r>
              <a:rPr lang="nl-NL" dirty="0"/>
              <a:t>Voldoende ruimte:</a:t>
            </a:r>
          </a:p>
          <a:p>
            <a:pPr marL="742950" lvl="1" indent="-285750">
              <a:buFont typeface="Arial" panose="020B0604020202020204" pitchFamily="34" charset="0"/>
              <a:buChar char="•"/>
              <a:defRPr/>
            </a:pPr>
            <a:r>
              <a:rPr lang="nl-NL" sz="1200" dirty="0"/>
              <a:t>Cirkelen</a:t>
            </a:r>
          </a:p>
          <a:p>
            <a:pPr marL="285750" indent="-285750">
              <a:buFont typeface="Wingdings" panose="05000000000000000000" pitchFamily="2" charset="2"/>
              <a:buChar char="Ø"/>
              <a:defRPr/>
            </a:pPr>
            <a:r>
              <a:rPr lang="nl-NL" dirty="0"/>
              <a:t>Voldoende stroeve ondergrond</a:t>
            </a:r>
          </a:p>
          <a:p>
            <a:pPr marL="285750" indent="-285750">
              <a:buFont typeface="Wingdings" panose="05000000000000000000" pitchFamily="2" charset="2"/>
              <a:buChar char="Ø"/>
              <a:defRPr/>
            </a:pPr>
            <a:r>
              <a:rPr lang="nl-NL" dirty="0"/>
              <a:t>Inrichting:</a:t>
            </a:r>
          </a:p>
          <a:p>
            <a:pPr marL="742950" lvl="1" indent="-285750">
              <a:buFont typeface="Arial" panose="020B0604020202020204" pitchFamily="34" charset="0"/>
              <a:buChar char="•"/>
              <a:defRPr/>
            </a:pPr>
            <a:r>
              <a:rPr lang="nl-NL" sz="1200" dirty="0"/>
              <a:t>Terugtrekken</a:t>
            </a:r>
          </a:p>
          <a:p>
            <a:pPr marL="742950" lvl="1" indent="-285750">
              <a:buFont typeface="Arial" panose="020B0604020202020204" pitchFamily="34" charset="0"/>
              <a:buChar char="•"/>
              <a:defRPr/>
            </a:pPr>
            <a:r>
              <a:rPr lang="nl-NL" sz="1200" dirty="0"/>
              <a:t>Wijken voor een sterkere soortgenoot</a:t>
            </a:r>
          </a:p>
          <a:p>
            <a:pPr marL="285750" indent="-285750">
              <a:buFont typeface="Wingdings" panose="05000000000000000000" pitchFamily="2" charset="2"/>
              <a:buChar char="Ø"/>
              <a:defRPr/>
            </a:pPr>
            <a:r>
              <a:rPr lang="nl-NL" dirty="0"/>
              <a:t>Visueel, fysiek en verbaal contact </a:t>
            </a:r>
          </a:p>
        </p:txBody>
      </p:sp>
      <p:sp>
        <p:nvSpPr>
          <p:cNvPr id="17416" name="PIJL-RECHTS 8"/>
          <p:cNvSpPr>
            <a:spLocks noChangeArrowheads="1"/>
          </p:cNvSpPr>
          <p:nvPr/>
        </p:nvSpPr>
        <p:spPr bwMode="auto">
          <a:xfrm>
            <a:off x="7032626" y="3567113"/>
            <a:ext cx="576263" cy="215900"/>
          </a:xfrm>
          <a:prstGeom prst="rightArrow">
            <a:avLst>
              <a:gd name="adj1" fmla="val 50000"/>
              <a:gd name="adj2" fmla="val 50046"/>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Tree>
    <p:extLst>
      <p:ext uri="{BB962C8B-B14F-4D97-AF65-F5344CB8AC3E}">
        <p14:creationId xmlns:p14="http://schemas.microsoft.com/office/powerpoint/2010/main" val="3361567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1981200" y="493714"/>
            <a:ext cx="8362950" cy="1143000"/>
          </a:xfrm>
        </p:spPr>
        <p:txBody>
          <a:bodyPr>
            <a:normAutofit fontScale="90000"/>
          </a:bodyPr>
          <a:lstStyle/>
          <a:p>
            <a:pPr algn="ctr"/>
            <a:r>
              <a:rPr lang="nl-NL" altLang="nl-NL" dirty="0" smtClean="0"/>
              <a:t>Thermoregulatie </a:t>
            </a:r>
            <a:br>
              <a:rPr lang="nl-NL" altLang="nl-NL" dirty="0" smtClean="0"/>
            </a:br>
            <a:r>
              <a:rPr lang="nl-NL" altLang="nl-NL" dirty="0" smtClean="0"/>
              <a:t>(lichaamstemperatuur op peil houden)</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7B11D4BE-AD95-4327-ADBB-3A56B2AC2BC5}" type="slidenum">
              <a:rPr lang="en-US" altLang="nl-NL" sz="1200">
                <a:solidFill>
                  <a:schemeClr val="bg2"/>
                </a:solidFill>
              </a:rPr>
              <a:pPr/>
              <a:t>27</a:t>
            </a:fld>
            <a:endParaRPr lang="en-US" altLang="nl-NL" sz="1200">
              <a:solidFill>
                <a:schemeClr val="bg2"/>
              </a:solidFill>
            </a:endParaRPr>
          </a:p>
        </p:txBody>
      </p:sp>
      <p:pic>
        <p:nvPicPr>
          <p:cNvPr id="1843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16139" y="4568826"/>
            <a:ext cx="7373937" cy="18272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18437" name="Tekstvak 5"/>
          <p:cNvSpPr txBox="1">
            <a:spLocks noChangeArrowheads="1"/>
          </p:cNvSpPr>
          <p:nvPr/>
        </p:nvSpPr>
        <p:spPr bwMode="auto">
          <a:xfrm>
            <a:off x="1981201" y="2057402"/>
            <a:ext cx="5616575" cy="1373187"/>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b="1" dirty="0"/>
              <a:t>Comfortzone</a:t>
            </a:r>
            <a:r>
              <a:rPr lang="nl-NL" altLang="nl-NL" sz="1600" dirty="0"/>
              <a:t>: het varken hoeft niks te doen om zijn lichaamstemperatuur op peil te houden.</a:t>
            </a:r>
          </a:p>
          <a:p>
            <a:pPr>
              <a:buFontTx/>
              <a:buNone/>
            </a:pPr>
            <a:r>
              <a:rPr lang="nl-NL" altLang="nl-NL" sz="1600" b="1" dirty="0" err="1"/>
              <a:t>Thermoneutrale</a:t>
            </a:r>
            <a:r>
              <a:rPr lang="nl-NL" altLang="nl-NL" sz="1600" b="1" dirty="0"/>
              <a:t> zone</a:t>
            </a:r>
            <a:r>
              <a:rPr lang="nl-NL" altLang="nl-NL" sz="1600" dirty="0"/>
              <a:t>: door het veranderen in gedrag kan het varken zijn lichaamstemperatuur op peil houden</a:t>
            </a:r>
          </a:p>
        </p:txBody>
      </p:sp>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3124201"/>
            <a:ext cx="59753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kstvak 6"/>
          <p:cNvSpPr txBox="1">
            <a:spLocks noChangeArrowheads="1"/>
          </p:cNvSpPr>
          <p:nvPr/>
        </p:nvSpPr>
        <p:spPr bwMode="auto">
          <a:xfrm>
            <a:off x="2019300" y="3763963"/>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°C</a:t>
            </a:r>
          </a:p>
        </p:txBody>
      </p:sp>
      <p:sp>
        <p:nvSpPr>
          <p:cNvPr id="18440" name="Tekstvak 7"/>
          <p:cNvSpPr txBox="1">
            <a:spLocks noChangeArrowheads="1"/>
          </p:cNvSpPr>
          <p:nvPr/>
        </p:nvSpPr>
        <p:spPr bwMode="auto">
          <a:xfrm>
            <a:off x="8472489" y="474980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Tocht</a:t>
            </a:r>
          </a:p>
        </p:txBody>
      </p:sp>
      <p:sp>
        <p:nvSpPr>
          <p:cNvPr id="18441" name="Tekstvak 8"/>
          <p:cNvSpPr txBox="1">
            <a:spLocks noChangeArrowheads="1"/>
          </p:cNvSpPr>
          <p:nvPr/>
        </p:nvSpPr>
        <p:spPr bwMode="auto">
          <a:xfrm>
            <a:off x="3143251" y="4013200"/>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H</a:t>
            </a:r>
            <a:r>
              <a:rPr lang="nl-NL" altLang="nl-NL" sz="2000" baseline="-25000"/>
              <a:t>2</a:t>
            </a:r>
            <a:r>
              <a:rPr lang="nl-NL" altLang="nl-NL" sz="2000"/>
              <a:t>O</a:t>
            </a:r>
          </a:p>
        </p:txBody>
      </p:sp>
      <p:sp>
        <p:nvSpPr>
          <p:cNvPr id="18442" name="Tekstvak 9"/>
          <p:cNvSpPr txBox="1">
            <a:spLocks noChangeArrowheads="1"/>
          </p:cNvSpPr>
          <p:nvPr/>
        </p:nvSpPr>
        <p:spPr bwMode="auto">
          <a:xfrm>
            <a:off x="9490076" y="5991225"/>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2000"/>
              <a:t>CO</a:t>
            </a:r>
            <a:r>
              <a:rPr lang="nl-NL" altLang="nl-NL" sz="2000" baseline="-25000"/>
              <a:t>2</a:t>
            </a:r>
          </a:p>
        </p:txBody>
      </p:sp>
      <p:cxnSp>
        <p:nvCxnSpPr>
          <p:cNvPr id="18443" name="Rechte verbindingslijn met pijl 11"/>
          <p:cNvCxnSpPr>
            <a:cxnSpLocks noChangeShapeType="1"/>
            <a:endCxn id="18439" idx="2"/>
          </p:cNvCxnSpPr>
          <p:nvPr/>
        </p:nvCxnSpPr>
        <p:spPr bwMode="auto">
          <a:xfrm flipV="1">
            <a:off x="2279650" y="4164013"/>
            <a:ext cx="0" cy="171291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4" name="Rechte verbindingslijn met pijl 13"/>
          <p:cNvCxnSpPr>
            <a:cxnSpLocks noChangeShapeType="1"/>
          </p:cNvCxnSpPr>
          <p:nvPr/>
        </p:nvCxnSpPr>
        <p:spPr bwMode="auto">
          <a:xfrm flipV="1">
            <a:off x="3216275" y="4413251"/>
            <a:ext cx="215900" cy="157797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5" name="Rechte verbindingslijn met pijl 15"/>
          <p:cNvCxnSpPr>
            <a:cxnSpLocks noChangeShapeType="1"/>
            <a:endCxn id="18440" idx="1"/>
          </p:cNvCxnSpPr>
          <p:nvPr/>
        </p:nvCxnSpPr>
        <p:spPr bwMode="auto">
          <a:xfrm flipV="1">
            <a:off x="3540126" y="4949826"/>
            <a:ext cx="4932363" cy="42386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6" name="Rechte verbindingslijn met pijl 17"/>
          <p:cNvCxnSpPr>
            <a:cxnSpLocks noChangeShapeType="1"/>
          </p:cNvCxnSpPr>
          <p:nvPr/>
        </p:nvCxnSpPr>
        <p:spPr bwMode="auto">
          <a:xfrm>
            <a:off x="8472489" y="5991226"/>
            <a:ext cx="1017587" cy="200025"/>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87024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l"/>
            <a:r>
              <a:rPr lang="nl-NL" altLang="nl-NL" dirty="0" smtClean="0"/>
              <a:t>Gezondheid</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B3E4DC62-929C-41C8-9DA7-62D39EEBD414}" type="slidenum">
              <a:rPr lang="en-US" altLang="nl-NL" sz="1200">
                <a:solidFill>
                  <a:schemeClr val="bg2"/>
                </a:solidFill>
              </a:rPr>
              <a:pPr/>
              <a:t>28</a:t>
            </a:fld>
            <a:endParaRPr lang="en-US" altLang="nl-NL" sz="1200">
              <a:solidFill>
                <a:schemeClr val="bg2"/>
              </a:solidFill>
            </a:endParaRPr>
          </a:p>
        </p:txBody>
      </p:sp>
      <p:pic>
        <p:nvPicPr>
          <p:cNvPr id="204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1688" y="2205039"/>
            <a:ext cx="4881562" cy="3362325"/>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7" name="Tekstvak 6"/>
          <p:cNvSpPr txBox="1"/>
          <p:nvPr/>
        </p:nvSpPr>
        <p:spPr>
          <a:xfrm>
            <a:off x="5718175" y="1052513"/>
            <a:ext cx="1641924" cy="923330"/>
          </a:xfrm>
          <a:prstGeom prst="rect">
            <a:avLst/>
          </a:prstGeom>
          <a:solidFill>
            <a:schemeClr val="bg1"/>
          </a:solidFill>
          <a:ln>
            <a:solidFill>
              <a:schemeClr val="tx1"/>
            </a:solidFill>
          </a:ln>
        </p:spPr>
        <p:txBody>
          <a:bodyPr wrap="none">
            <a:spAutoFit/>
          </a:bodyPr>
          <a:lstStyle/>
          <a:p>
            <a:pPr>
              <a:buFontTx/>
              <a:buNone/>
              <a:defRPr/>
            </a:pPr>
            <a:r>
              <a:rPr lang="nl-NL" dirty="0"/>
              <a:t>Vrij van ziektes:</a:t>
            </a:r>
          </a:p>
          <a:p>
            <a:pPr marL="285750" indent="-285750">
              <a:buFont typeface="Arial" panose="020B0604020202020204" pitchFamily="34" charset="0"/>
              <a:buChar char="•"/>
              <a:defRPr/>
            </a:pPr>
            <a:r>
              <a:rPr lang="nl-NL" dirty="0"/>
              <a:t>Klinisch en </a:t>
            </a:r>
          </a:p>
          <a:p>
            <a:pPr marL="285750" indent="-285750">
              <a:buFont typeface="Arial" panose="020B0604020202020204" pitchFamily="34" charset="0"/>
              <a:buChar char="•"/>
              <a:defRPr/>
            </a:pPr>
            <a:r>
              <a:rPr lang="nl-NL" dirty="0"/>
              <a:t>Subklinisch</a:t>
            </a:r>
          </a:p>
        </p:txBody>
      </p:sp>
      <p:cxnSp>
        <p:nvCxnSpPr>
          <p:cNvPr id="20486" name="Rechte verbindingslijn met pijl 8"/>
          <p:cNvCxnSpPr>
            <a:cxnSpLocks noChangeShapeType="1"/>
          </p:cNvCxnSpPr>
          <p:nvPr/>
        </p:nvCxnSpPr>
        <p:spPr bwMode="auto">
          <a:xfrm>
            <a:off x="4583832" y="908720"/>
            <a:ext cx="1080120" cy="648072"/>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1" y="3716339"/>
            <a:ext cx="4213225"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kstvak 9"/>
          <p:cNvSpPr txBox="1">
            <a:spLocks noChangeArrowheads="1"/>
          </p:cNvSpPr>
          <p:nvPr/>
        </p:nvSpPr>
        <p:spPr bwMode="auto">
          <a:xfrm>
            <a:off x="7497764" y="2554289"/>
            <a:ext cx="1335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Goede hygiëne</a:t>
            </a:r>
          </a:p>
        </p:txBody>
      </p:sp>
      <p:sp>
        <p:nvSpPr>
          <p:cNvPr id="20489" name="Tekstvak 10"/>
          <p:cNvSpPr txBox="1">
            <a:spLocks noChangeArrowheads="1"/>
          </p:cNvSpPr>
          <p:nvPr/>
        </p:nvSpPr>
        <p:spPr bwMode="auto">
          <a:xfrm>
            <a:off x="7285039" y="3068638"/>
            <a:ext cx="1063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Frisse lucht</a:t>
            </a:r>
          </a:p>
        </p:txBody>
      </p:sp>
      <p:sp>
        <p:nvSpPr>
          <p:cNvPr id="20490" name="Tekstvak 11"/>
          <p:cNvSpPr txBox="1">
            <a:spLocks noChangeArrowheads="1"/>
          </p:cNvSpPr>
          <p:nvPr/>
        </p:nvSpPr>
        <p:spPr bwMode="auto">
          <a:xfrm>
            <a:off x="8837614" y="3160713"/>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Goede stalinrichting</a:t>
            </a:r>
          </a:p>
        </p:txBody>
      </p:sp>
      <p:sp>
        <p:nvSpPr>
          <p:cNvPr id="20491" name="Tekstvak 12"/>
          <p:cNvSpPr txBox="1">
            <a:spLocks noChangeArrowheads="1"/>
          </p:cNvSpPr>
          <p:nvPr/>
        </p:nvSpPr>
        <p:spPr bwMode="auto">
          <a:xfrm>
            <a:off x="8308975" y="1976439"/>
            <a:ext cx="212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dirty="0"/>
              <a:t>Niet te veel dieren op m</a:t>
            </a:r>
            <a:r>
              <a:rPr lang="nl-NL" altLang="nl-NL" sz="1200" baseline="30000" dirty="0"/>
              <a:t>2</a:t>
            </a:r>
          </a:p>
        </p:txBody>
      </p:sp>
      <p:cxnSp>
        <p:nvCxnSpPr>
          <p:cNvPr id="20492" name="Rechte verbindingslijn met pijl 14"/>
          <p:cNvCxnSpPr>
            <a:cxnSpLocks noChangeShapeType="1"/>
            <a:endCxn id="20489" idx="2"/>
          </p:cNvCxnSpPr>
          <p:nvPr/>
        </p:nvCxnSpPr>
        <p:spPr bwMode="auto">
          <a:xfrm flipH="1" flipV="1">
            <a:off x="7816850" y="3346451"/>
            <a:ext cx="1016000" cy="16668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3" name="Rechte verbindingslijn met pijl 16"/>
          <p:cNvCxnSpPr>
            <a:cxnSpLocks noChangeShapeType="1"/>
          </p:cNvCxnSpPr>
          <p:nvPr/>
        </p:nvCxnSpPr>
        <p:spPr bwMode="auto">
          <a:xfrm flipH="1" flipV="1">
            <a:off x="8399464" y="2830513"/>
            <a:ext cx="433387" cy="2182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4" name="Rechte verbindingslijn met pijl 18"/>
          <p:cNvCxnSpPr>
            <a:cxnSpLocks noChangeShapeType="1"/>
          </p:cNvCxnSpPr>
          <p:nvPr/>
        </p:nvCxnSpPr>
        <p:spPr bwMode="auto">
          <a:xfrm flipV="1">
            <a:off x="8837614" y="2252663"/>
            <a:ext cx="71437" cy="27606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5" name="Rechte verbindingslijn met pijl 20"/>
          <p:cNvCxnSpPr>
            <a:cxnSpLocks noChangeShapeType="1"/>
          </p:cNvCxnSpPr>
          <p:nvPr/>
        </p:nvCxnSpPr>
        <p:spPr bwMode="auto">
          <a:xfrm flipV="1">
            <a:off x="8832850" y="3484563"/>
            <a:ext cx="647700" cy="15287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6" name="Tekstvak 21"/>
          <p:cNvSpPr txBox="1">
            <a:spLocks noChangeArrowheads="1"/>
          </p:cNvSpPr>
          <p:nvPr/>
        </p:nvSpPr>
        <p:spPr bwMode="auto">
          <a:xfrm>
            <a:off x="9540875" y="3783013"/>
            <a:ext cx="979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Goed voer</a:t>
            </a:r>
          </a:p>
        </p:txBody>
      </p:sp>
      <p:cxnSp>
        <p:nvCxnSpPr>
          <p:cNvPr id="20497" name="Rechte verbindingslijn met pijl 23"/>
          <p:cNvCxnSpPr>
            <a:cxnSpLocks noChangeShapeType="1"/>
          </p:cNvCxnSpPr>
          <p:nvPr/>
        </p:nvCxnSpPr>
        <p:spPr bwMode="auto">
          <a:xfrm flipV="1">
            <a:off x="8832851" y="4060825"/>
            <a:ext cx="790575" cy="9525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8" name="Tekstvak 24"/>
          <p:cNvSpPr txBox="1">
            <a:spLocks noChangeArrowheads="1"/>
          </p:cNvSpPr>
          <p:nvPr/>
        </p:nvSpPr>
        <p:spPr bwMode="auto">
          <a:xfrm>
            <a:off x="9540875" y="4516438"/>
            <a:ext cx="109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Goed water</a:t>
            </a:r>
          </a:p>
        </p:txBody>
      </p:sp>
      <p:cxnSp>
        <p:nvCxnSpPr>
          <p:cNvPr id="20499" name="Rechte verbindingslijn met pijl 29"/>
          <p:cNvCxnSpPr>
            <a:cxnSpLocks noChangeShapeType="1"/>
          </p:cNvCxnSpPr>
          <p:nvPr/>
        </p:nvCxnSpPr>
        <p:spPr bwMode="auto">
          <a:xfrm flipV="1">
            <a:off x="8832851" y="4656139"/>
            <a:ext cx="708025" cy="3571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173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l"/>
            <a:r>
              <a:rPr lang="nl-NL" altLang="nl-NL" dirty="0" smtClean="0"/>
              <a:t>Beweging</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21CB4E98-3509-4B2E-889B-E13A2B0491F6}" type="slidenum">
              <a:rPr lang="en-US" altLang="nl-NL" sz="1200">
                <a:solidFill>
                  <a:schemeClr val="bg2"/>
                </a:solidFill>
              </a:rPr>
              <a:pPr/>
              <a:t>29</a:t>
            </a:fld>
            <a:endParaRPr lang="en-US" altLang="nl-NL" sz="1200">
              <a:solidFill>
                <a:schemeClr val="bg2"/>
              </a:solidFill>
            </a:endParaRPr>
          </a:p>
        </p:txBody>
      </p:sp>
      <p:pic>
        <p:nvPicPr>
          <p:cNvPr id="2150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3" y="1412876"/>
            <a:ext cx="6100762" cy="2589213"/>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sp>
        <p:nvSpPr>
          <p:cNvPr id="21509" name="PIJL-OMLAAG 4"/>
          <p:cNvSpPr>
            <a:spLocks noChangeArrowheads="1"/>
          </p:cNvSpPr>
          <p:nvPr/>
        </p:nvSpPr>
        <p:spPr bwMode="auto">
          <a:xfrm>
            <a:off x="5591176" y="3789041"/>
            <a:ext cx="504825" cy="1008385"/>
          </a:xfrm>
          <a:prstGeom prst="downArrow">
            <a:avLst>
              <a:gd name="adj1" fmla="val 50000"/>
              <a:gd name="adj2" fmla="val 49934"/>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21510" name="Tekstvak 5"/>
          <p:cNvSpPr txBox="1">
            <a:spLocks noChangeArrowheads="1"/>
          </p:cNvSpPr>
          <p:nvPr/>
        </p:nvSpPr>
        <p:spPr bwMode="auto">
          <a:xfrm>
            <a:off x="4177903" y="4800277"/>
            <a:ext cx="3401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600" dirty="0"/>
              <a:t>Bewegen is belangrijk omdat:</a:t>
            </a:r>
          </a:p>
        </p:txBody>
      </p:sp>
      <p:sp>
        <p:nvSpPr>
          <p:cNvPr id="21511" name="Tekstvak 6"/>
          <p:cNvSpPr txBox="1">
            <a:spLocks noChangeArrowheads="1"/>
          </p:cNvSpPr>
          <p:nvPr/>
        </p:nvSpPr>
        <p:spPr bwMode="auto">
          <a:xfrm>
            <a:off x="5231607" y="5801270"/>
            <a:ext cx="14017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dirty="0"/>
              <a:t>Geboorteproces</a:t>
            </a:r>
          </a:p>
        </p:txBody>
      </p:sp>
      <p:sp>
        <p:nvSpPr>
          <p:cNvPr id="21512" name="Tekstvak 7"/>
          <p:cNvSpPr txBox="1">
            <a:spLocks noChangeArrowheads="1"/>
          </p:cNvSpPr>
          <p:nvPr/>
        </p:nvSpPr>
        <p:spPr bwMode="auto">
          <a:xfrm>
            <a:off x="7176121" y="5801270"/>
            <a:ext cx="814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dirty="0"/>
              <a:t>Conditie</a:t>
            </a:r>
          </a:p>
        </p:txBody>
      </p:sp>
      <p:sp>
        <p:nvSpPr>
          <p:cNvPr id="21513" name="Tekstvak 8"/>
          <p:cNvSpPr txBox="1">
            <a:spLocks noChangeArrowheads="1"/>
          </p:cNvSpPr>
          <p:nvPr/>
        </p:nvSpPr>
        <p:spPr bwMode="auto">
          <a:xfrm>
            <a:off x="3510903" y="5801271"/>
            <a:ext cx="1728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dirty="0"/>
              <a:t>darmwerking</a:t>
            </a:r>
          </a:p>
        </p:txBody>
      </p:sp>
      <p:cxnSp>
        <p:nvCxnSpPr>
          <p:cNvPr id="21514" name="Rechte verbindingslijn met pijl 13"/>
          <p:cNvCxnSpPr>
            <a:cxnSpLocks noChangeShapeType="1"/>
          </p:cNvCxnSpPr>
          <p:nvPr/>
        </p:nvCxnSpPr>
        <p:spPr bwMode="auto">
          <a:xfrm flipH="1">
            <a:off x="4114800" y="5189403"/>
            <a:ext cx="1763712" cy="5699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5" name="Rechte verbindingslijn met pijl 16"/>
          <p:cNvCxnSpPr>
            <a:cxnSpLocks noChangeShapeType="1"/>
          </p:cNvCxnSpPr>
          <p:nvPr/>
        </p:nvCxnSpPr>
        <p:spPr bwMode="auto">
          <a:xfrm>
            <a:off x="5908313" y="5170352"/>
            <a:ext cx="0" cy="577850"/>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6" name="Rechte verbindingslijn met pijl 18"/>
          <p:cNvCxnSpPr>
            <a:cxnSpLocks noChangeShapeType="1"/>
          </p:cNvCxnSpPr>
          <p:nvPr/>
        </p:nvCxnSpPr>
        <p:spPr bwMode="auto">
          <a:xfrm>
            <a:off x="5878512" y="5180787"/>
            <a:ext cx="1549400" cy="5699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1059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r>
              <a:rPr lang="nl-NL" dirty="0" smtClean="0"/>
              <a:t>blokuur les 3</a:t>
            </a:r>
            <a:endParaRPr lang="nl-NL" dirty="0"/>
          </a:p>
        </p:txBody>
      </p:sp>
      <p:sp>
        <p:nvSpPr>
          <p:cNvPr id="3" name="Tijdelijke aanduiding voor inhoud 2"/>
          <p:cNvSpPr>
            <a:spLocks noGrp="1"/>
          </p:cNvSpPr>
          <p:nvPr>
            <p:ph idx="1"/>
          </p:nvPr>
        </p:nvSpPr>
        <p:spPr/>
        <p:txBody>
          <a:bodyPr/>
          <a:lstStyle/>
          <a:p>
            <a:r>
              <a:rPr lang="nl-NL" dirty="0" smtClean="0"/>
              <a:t>(Houden </a:t>
            </a:r>
            <a:r>
              <a:rPr lang="nl-NL" dirty="0"/>
              <a:t>presentaties </a:t>
            </a:r>
            <a:r>
              <a:rPr lang="nl-NL" dirty="0" smtClean="0"/>
              <a:t>keurmerken x 2&gt; DV321)</a:t>
            </a:r>
            <a:endParaRPr lang="nl-NL" dirty="0"/>
          </a:p>
          <a:p>
            <a:r>
              <a:rPr lang="nl-NL" dirty="0" smtClean="0"/>
              <a:t>Theorie gedrag kip, koe, varken (uur 1)</a:t>
            </a:r>
          </a:p>
          <a:p>
            <a:r>
              <a:rPr lang="nl-NL" dirty="0" smtClean="0"/>
              <a:t>Opdracht presentatie welzijn productiedieren (uur 2)</a:t>
            </a:r>
          </a:p>
          <a:p>
            <a:r>
              <a:rPr lang="nl-NL" dirty="0" smtClean="0"/>
              <a:t>Evaluatie</a:t>
            </a:r>
            <a:endParaRPr lang="nl-NL" dirty="0"/>
          </a:p>
        </p:txBody>
      </p:sp>
    </p:spTree>
    <p:extLst>
      <p:ext uri="{BB962C8B-B14F-4D97-AF65-F5344CB8AC3E}">
        <p14:creationId xmlns:p14="http://schemas.microsoft.com/office/powerpoint/2010/main" val="3040500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algn="l"/>
            <a:r>
              <a:rPr lang="nl-NL" altLang="nl-NL" dirty="0" smtClean="0"/>
              <a:t>Reproductie</a:t>
            </a:r>
          </a:p>
        </p:txBody>
      </p:sp>
      <p:sp>
        <p:nvSpPr>
          <p:cNvPr id="4" name="Tijdelijke aanduiding voor dianummer 3"/>
          <p:cNvSpPr>
            <a:spLocks noGrp="1"/>
          </p:cNvSpPr>
          <p:nvPr>
            <p:ph type="sldNum" sz="quarter" idx="10"/>
          </p:nvPr>
        </p:nvSpPr>
        <p:spPr/>
        <p:txBody>
          <a:bodyPr/>
          <a:lstStyle>
            <a:lvl1pPr>
              <a:defRPr sz="1600" b="1">
                <a:solidFill>
                  <a:schemeClr val="tx1"/>
                </a:solidFill>
                <a:latin typeface="Verdana" panose="020B0604030504040204" pitchFamily="34" charset="0"/>
              </a:defRPr>
            </a:lvl1pPr>
            <a:lvl2pPr marL="742950" indent="-285750">
              <a:defRPr sz="1600" b="1">
                <a:solidFill>
                  <a:schemeClr val="tx1"/>
                </a:solidFill>
                <a:latin typeface="Verdana" panose="020B0604030504040204" pitchFamily="34" charset="0"/>
              </a:defRPr>
            </a:lvl2pPr>
            <a:lvl3pPr marL="1143000" indent="-228600">
              <a:defRPr sz="1600" b="1">
                <a:solidFill>
                  <a:schemeClr val="tx1"/>
                </a:solidFill>
                <a:latin typeface="Verdana" panose="020B0604030504040204" pitchFamily="34" charset="0"/>
              </a:defRPr>
            </a:lvl3pPr>
            <a:lvl4pPr marL="1600200" indent="-228600">
              <a:defRPr sz="1600" b="1">
                <a:solidFill>
                  <a:schemeClr val="tx1"/>
                </a:solidFill>
                <a:latin typeface="Verdana" panose="020B0604030504040204" pitchFamily="34" charset="0"/>
              </a:defRPr>
            </a:lvl4pPr>
            <a:lvl5pPr marL="2057400" indent="-228600">
              <a:defRPr sz="1600" b="1">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Verdana" panose="020B0604030504040204" pitchFamily="34" charset="0"/>
              </a:defRPr>
            </a:lvl9pPr>
          </a:lstStyle>
          <a:p>
            <a:fld id="{4BC690DF-A798-4003-BCD3-28553719F4EF}" type="slidenum">
              <a:rPr lang="en-US" altLang="nl-NL" sz="1200">
                <a:solidFill>
                  <a:schemeClr val="bg2"/>
                </a:solidFill>
              </a:rPr>
              <a:pPr/>
              <a:t>30</a:t>
            </a:fld>
            <a:endParaRPr lang="en-US" altLang="nl-NL" sz="1200">
              <a:solidFill>
                <a:schemeClr val="bg2"/>
              </a:solidFill>
            </a:endParaRPr>
          </a:p>
        </p:txBody>
      </p:sp>
      <p:pic>
        <p:nvPicPr>
          <p:cNvPr id="2253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2133600"/>
            <a:ext cx="2519363" cy="2330450"/>
          </a:xfrm>
          <a:noFill/>
          <a:extLs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Lst>
        </p:spPr>
      </p:pic>
      <p:cxnSp>
        <p:nvCxnSpPr>
          <p:cNvPr id="22533" name="Rechte verbindingslijn met pijl 5"/>
          <p:cNvCxnSpPr>
            <a:cxnSpLocks noChangeShapeType="1"/>
          </p:cNvCxnSpPr>
          <p:nvPr/>
        </p:nvCxnSpPr>
        <p:spPr bwMode="auto">
          <a:xfrm>
            <a:off x="4224338" y="925959"/>
            <a:ext cx="1223962" cy="717104"/>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vak 6"/>
          <p:cNvSpPr txBox="1"/>
          <p:nvPr/>
        </p:nvSpPr>
        <p:spPr>
          <a:xfrm>
            <a:off x="4583113" y="1628775"/>
            <a:ext cx="4826000" cy="1292662"/>
          </a:xfrm>
          <a:prstGeom prst="rect">
            <a:avLst/>
          </a:prstGeom>
          <a:noFill/>
        </p:spPr>
        <p:txBody>
          <a:bodyPr>
            <a:spAutoFit/>
          </a:bodyPr>
          <a:lstStyle/>
          <a:p>
            <a:pPr>
              <a:buFontTx/>
              <a:buNone/>
              <a:defRPr/>
            </a:pPr>
            <a:r>
              <a:rPr lang="nl-NL" dirty="0"/>
              <a:t>Zonder reproductie geen nieuwe varkens, afhankelijk van:</a:t>
            </a:r>
          </a:p>
          <a:p>
            <a:pPr marL="285750" indent="-285750">
              <a:buFont typeface="Arial" panose="020B0604020202020204" pitchFamily="34" charset="0"/>
              <a:buChar char="•"/>
              <a:defRPr/>
            </a:pPr>
            <a:r>
              <a:rPr lang="nl-NL" sz="1400" dirty="0"/>
              <a:t>Seksueel gedrag</a:t>
            </a:r>
          </a:p>
          <a:p>
            <a:pPr marL="285750" indent="-285750">
              <a:buFont typeface="Arial" panose="020B0604020202020204" pitchFamily="34" charset="0"/>
              <a:buChar char="•"/>
              <a:defRPr/>
            </a:pPr>
            <a:r>
              <a:rPr lang="nl-NL" sz="1400" dirty="0"/>
              <a:t>Nestbouwgedrag</a:t>
            </a:r>
          </a:p>
          <a:p>
            <a:pPr marL="285750" indent="-285750">
              <a:buFont typeface="Arial" panose="020B0604020202020204" pitchFamily="34" charset="0"/>
              <a:buChar char="•"/>
              <a:defRPr/>
            </a:pPr>
            <a:r>
              <a:rPr lang="nl-NL" sz="1400" dirty="0"/>
              <a:t>Maternaal gedrag</a:t>
            </a:r>
          </a:p>
        </p:txBody>
      </p:sp>
      <p:cxnSp>
        <p:nvCxnSpPr>
          <p:cNvPr id="22535" name="Rechte verbindingslijn met pijl 8"/>
          <p:cNvCxnSpPr>
            <a:cxnSpLocks noChangeShapeType="1"/>
            <a:stCxn id="7" idx="1"/>
          </p:cNvCxnSpPr>
          <p:nvPr/>
        </p:nvCxnSpPr>
        <p:spPr bwMode="auto">
          <a:xfrm flipH="1">
            <a:off x="3575051" y="2308226"/>
            <a:ext cx="1008063" cy="760413"/>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1946276"/>
            <a:ext cx="280828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6" y="4160838"/>
            <a:ext cx="3370263"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538" name="Rechte verbindingslijn met pijl 10"/>
          <p:cNvCxnSpPr>
            <a:cxnSpLocks noChangeShapeType="1"/>
          </p:cNvCxnSpPr>
          <p:nvPr/>
        </p:nvCxnSpPr>
        <p:spPr bwMode="auto">
          <a:xfrm>
            <a:off x="6239669" y="2564904"/>
            <a:ext cx="1440656" cy="287834"/>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Rechte verbindingslijn met pijl 13"/>
          <p:cNvCxnSpPr>
            <a:cxnSpLocks noChangeShapeType="1"/>
          </p:cNvCxnSpPr>
          <p:nvPr/>
        </p:nvCxnSpPr>
        <p:spPr bwMode="auto">
          <a:xfrm>
            <a:off x="5473700" y="2882465"/>
            <a:ext cx="477838" cy="2113399"/>
          </a:xfrm>
          <a:prstGeom prst="straightConnector1">
            <a:avLst/>
          </a:prstGeom>
          <a:noFill/>
          <a:ln w="38100" algn="ctr">
            <a:solidFill>
              <a:srgbClr val="92D05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0" name="Tekstvak 14"/>
          <p:cNvSpPr txBox="1">
            <a:spLocks noChangeArrowheads="1"/>
          </p:cNvSpPr>
          <p:nvPr/>
        </p:nvSpPr>
        <p:spPr bwMode="auto">
          <a:xfrm>
            <a:off x="1854201" y="4868863"/>
            <a:ext cx="2493963" cy="1200150"/>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Een zeug wordt in de vrije natuur begin november berig. Beren vechten om een familiegroep. Uiteindelijk mag de sterkste beer de zeugen in de familiegroep dekken.</a:t>
            </a:r>
          </a:p>
        </p:txBody>
      </p:sp>
      <p:sp>
        <p:nvSpPr>
          <p:cNvPr id="22541" name="PIJL-OMLAAG 15"/>
          <p:cNvSpPr>
            <a:spLocks noChangeArrowheads="1"/>
          </p:cNvSpPr>
          <p:nvPr/>
        </p:nvSpPr>
        <p:spPr bwMode="auto">
          <a:xfrm>
            <a:off x="2855913" y="4508501"/>
            <a:ext cx="360362" cy="288925"/>
          </a:xfrm>
          <a:prstGeom prst="downArrow">
            <a:avLst>
              <a:gd name="adj1" fmla="val 50000"/>
              <a:gd name="adj2" fmla="val 50000"/>
            </a:avLst>
          </a:prstGeom>
          <a:solidFill>
            <a:srgbClr val="92D050"/>
          </a:solidFill>
          <a:ln w="9525" algn="ctr">
            <a:solidFill>
              <a:schemeClr val="tx1"/>
            </a:solidFill>
            <a:round/>
            <a:headEnd/>
            <a:tailEnd/>
          </a:ln>
        </p:spPr>
        <p:txBody>
          <a:bodyPr wrap="none" anchor="ct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22542" name="Tekstvak 17"/>
          <p:cNvSpPr txBox="1">
            <a:spLocks noChangeArrowheads="1"/>
          </p:cNvSpPr>
          <p:nvPr/>
        </p:nvSpPr>
        <p:spPr bwMode="auto">
          <a:xfrm>
            <a:off x="8340725" y="4511676"/>
            <a:ext cx="1944688" cy="12366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De biggen worden in het vroege voorjaar geboren. De zeug maakt een nest van takken, gras en bladeren.</a:t>
            </a:r>
          </a:p>
        </p:txBody>
      </p:sp>
      <p:pic>
        <p:nvPicPr>
          <p:cNvPr id="225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7475" y="4076700"/>
            <a:ext cx="4016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Tekstvak 19"/>
          <p:cNvSpPr txBox="1">
            <a:spLocks noChangeArrowheads="1"/>
          </p:cNvSpPr>
          <p:nvPr/>
        </p:nvSpPr>
        <p:spPr bwMode="auto">
          <a:xfrm>
            <a:off x="4727575" y="5949951"/>
            <a:ext cx="3024188" cy="830263"/>
          </a:xfrm>
          <a:prstGeom prst="rect">
            <a:avLst/>
          </a:prstGeom>
          <a:solidFill>
            <a:schemeClr val="bg1"/>
          </a:solidFill>
          <a:ln w="9525">
            <a:solidFill>
              <a:srgbClr val="000000"/>
            </a:solidFill>
            <a:miter lim="800000"/>
            <a:headEnd/>
            <a:tailEnd/>
          </a:ln>
        </p:spPr>
        <p:txBody>
          <a:bodyPr>
            <a:spAutoFit/>
          </a:bodyPr>
          <a:lstStyle>
            <a:lvl1pPr>
              <a:defRPr sz="2100">
                <a:solidFill>
                  <a:schemeClr val="tx1"/>
                </a:solidFill>
                <a:latin typeface="Verdana" panose="020B0604030504040204" pitchFamily="34" charset="0"/>
              </a:defRPr>
            </a:lvl1pPr>
            <a:lvl2pPr marL="742950" indent="-285750">
              <a:buChar char="–"/>
              <a:defRPr sz="28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buChar char="–"/>
              <a:defRPr sz="2000">
                <a:solidFill>
                  <a:schemeClr val="tx1"/>
                </a:solidFill>
                <a:latin typeface="Verdana" panose="020B0604030504040204" pitchFamily="34" charset="0"/>
              </a:defRPr>
            </a:lvl4pPr>
            <a:lvl5pPr marL="2057400" indent="-2286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FontTx/>
              <a:buNone/>
            </a:pPr>
            <a:r>
              <a:rPr lang="nl-NL" altLang="nl-NL" sz="1200"/>
              <a:t>De eerste dagen na de geboorte blijven de biggen in het nest. Na 10 dagen gaan de biggen buiten het nest op onderzoek uit.</a:t>
            </a:r>
          </a:p>
        </p:txBody>
      </p:sp>
      <p:pic>
        <p:nvPicPr>
          <p:cNvPr id="2254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4" y="5468939"/>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5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Gedragscategorieën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61807135"/>
              </p:ext>
            </p:extLst>
          </p:nvPr>
        </p:nvGraphicFramePr>
        <p:xfrm>
          <a:off x="2148623" y="1357386"/>
          <a:ext cx="8136904" cy="5500614"/>
        </p:xfrm>
        <a:graphic>
          <a:graphicData uri="http://schemas.openxmlformats.org/drawingml/2006/table">
            <a:tbl>
              <a:tblPr firstRow="1" firstCol="1" bandRow="1">
                <a:tableStyleId>{5C22544A-7EE6-4342-B048-85BDC9FD1C3A}</a:tableStyleId>
              </a:tblPr>
              <a:tblGrid>
                <a:gridCol w="1868858">
                  <a:extLst>
                    <a:ext uri="{9D8B030D-6E8A-4147-A177-3AD203B41FA5}">
                      <a16:colId xmlns:a16="http://schemas.microsoft.com/office/drawing/2014/main" val="3911856476"/>
                    </a:ext>
                  </a:extLst>
                </a:gridCol>
                <a:gridCol w="3134023">
                  <a:extLst>
                    <a:ext uri="{9D8B030D-6E8A-4147-A177-3AD203B41FA5}">
                      <a16:colId xmlns:a16="http://schemas.microsoft.com/office/drawing/2014/main" val="2874928775"/>
                    </a:ext>
                  </a:extLst>
                </a:gridCol>
                <a:gridCol w="3134023">
                  <a:extLst>
                    <a:ext uri="{9D8B030D-6E8A-4147-A177-3AD203B41FA5}">
                      <a16:colId xmlns:a16="http://schemas.microsoft.com/office/drawing/2014/main" val="832015082"/>
                    </a:ext>
                  </a:extLst>
                </a:gridCol>
              </a:tblGrid>
              <a:tr h="540059">
                <a:tc>
                  <a:txBody>
                    <a:bodyPr/>
                    <a:lstStyle/>
                    <a:p>
                      <a:pPr>
                        <a:spcAft>
                          <a:spcPts val="0"/>
                        </a:spcAft>
                      </a:pPr>
                      <a:r>
                        <a:rPr lang="nl-NL" sz="1400" dirty="0">
                          <a:effectLst/>
                        </a:rPr>
                        <a:t>Context/ functie</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400" dirty="0">
                          <a:effectLst/>
                        </a:rPr>
                        <a:t>Gedragscategorie</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400" dirty="0">
                          <a:effectLst/>
                        </a:rPr>
                        <a:t>Gedragselement(en) op basis waarvan de mate waarin natuurlijk gedrag kan worden gescoord</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58167531"/>
                  </a:ext>
                </a:extLst>
              </a:tr>
              <a:tr h="180020">
                <a:tc rowSpan="7">
                  <a:txBody>
                    <a:bodyPr/>
                    <a:lstStyle/>
                    <a:p>
                      <a:pPr>
                        <a:spcAft>
                          <a:spcPts val="0"/>
                        </a:spcAft>
                      </a:pPr>
                      <a:r>
                        <a:rPr lang="nl-NL" sz="1400" dirty="0" smtClean="0">
                          <a:effectLst/>
                        </a:rPr>
                        <a:t>Onderhoudsgedrag</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Eten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Foerageren, variatie in rantsoen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758519395"/>
                  </a:ext>
                </a:extLst>
              </a:tr>
              <a:tr h="180020">
                <a:tc vMerge="1">
                  <a:txBody>
                    <a:bodyPr/>
                    <a:lstStyle/>
                    <a:p>
                      <a:endParaRPr lang="nl-NL"/>
                    </a:p>
                  </a:txBody>
                  <a:tcPr/>
                </a:tc>
                <a:tc>
                  <a:txBody>
                    <a:bodyPr/>
                    <a:lstStyle/>
                    <a:p>
                      <a:pPr>
                        <a:spcAft>
                          <a:spcPts val="0"/>
                        </a:spcAft>
                      </a:pPr>
                      <a:r>
                        <a:rPr lang="nl-NL" sz="1000">
                          <a:effectLst/>
                        </a:rPr>
                        <a:t>Drinken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Naar behoefte kunnen drinken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2306653925"/>
                  </a:ext>
                </a:extLst>
              </a:tr>
              <a:tr h="360039">
                <a:tc vMerge="1">
                  <a:txBody>
                    <a:bodyPr/>
                    <a:lstStyle/>
                    <a:p>
                      <a:endParaRPr lang="nl-NL"/>
                    </a:p>
                  </a:txBody>
                  <a:tcPr/>
                </a:tc>
                <a:tc>
                  <a:txBody>
                    <a:bodyPr/>
                    <a:lstStyle/>
                    <a:p>
                      <a:pPr>
                        <a:spcAft>
                          <a:spcPts val="0"/>
                        </a:spcAft>
                      </a:pPr>
                      <a:r>
                        <a:rPr lang="nl-NL" sz="1000">
                          <a:effectLst/>
                        </a:rPr>
                        <a:t>Bewegen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Ruimte om zich om te draaien en zich vrij te bewegen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939259089"/>
                  </a:ext>
                </a:extLst>
              </a:tr>
              <a:tr h="180020">
                <a:tc vMerge="1">
                  <a:txBody>
                    <a:bodyPr/>
                    <a:lstStyle/>
                    <a:p>
                      <a:endParaRPr lang="nl-NL"/>
                    </a:p>
                  </a:txBody>
                  <a:tcPr/>
                </a:tc>
                <a:tc>
                  <a:txBody>
                    <a:bodyPr/>
                    <a:lstStyle/>
                    <a:p>
                      <a:pPr>
                        <a:spcAft>
                          <a:spcPts val="0"/>
                        </a:spcAft>
                      </a:pPr>
                      <a:r>
                        <a:rPr lang="nl-NL" sz="1000">
                          <a:effectLst/>
                        </a:rPr>
                        <a:t>Lichaamsverzorging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Schuren, krabben, likken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075055370"/>
                  </a:ext>
                </a:extLst>
              </a:tr>
              <a:tr h="180020">
                <a:tc vMerge="1">
                  <a:txBody>
                    <a:bodyPr/>
                    <a:lstStyle/>
                    <a:p>
                      <a:endParaRPr lang="nl-NL"/>
                    </a:p>
                  </a:txBody>
                  <a:tcPr/>
                </a:tc>
                <a:tc>
                  <a:txBody>
                    <a:bodyPr/>
                    <a:lstStyle/>
                    <a:p>
                      <a:pPr>
                        <a:spcAft>
                          <a:spcPts val="0"/>
                        </a:spcAft>
                      </a:pPr>
                      <a:r>
                        <a:rPr lang="nl-NL" sz="1000">
                          <a:effectLst/>
                        </a:rPr>
                        <a:t>Mesten en urineren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Mesten, urineren op aparte plaats</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851988151"/>
                  </a:ext>
                </a:extLst>
              </a:tr>
              <a:tr h="180020">
                <a:tc vMerge="1">
                  <a:txBody>
                    <a:bodyPr/>
                    <a:lstStyle/>
                    <a:p>
                      <a:endParaRPr lang="nl-NL"/>
                    </a:p>
                  </a:txBody>
                  <a:tcPr/>
                </a:tc>
                <a:tc>
                  <a:txBody>
                    <a:bodyPr/>
                    <a:lstStyle/>
                    <a:p>
                      <a:pPr>
                        <a:spcAft>
                          <a:spcPts val="0"/>
                        </a:spcAft>
                      </a:pPr>
                      <a:r>
                        <a:rPr lang="nl-NL" sz="1000" dirty="0">
                          <a:effectLst/>
                        </a:rPr>
                        <a:t>Rusten en slapen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Gemeenschappelijk lignest</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2296926718"/>
                  </a:ext>
                </a:extLst>
              </a:tr>
              <a:tr h="540059">
                <a:tc vMerge="1">
                  <a:txBody>
                    <a:bodyPr/>
                    <a:lstStyle/>
                    <a:p>
                      <a:endParaRPr lang="nl-NL"/>
                    </a:p>
                  </a:txBody>
                  <a:tcPr/>
                </a:tc>
                <a:tc>
                  <a:txBody>
                    <a:bodyPr/>
                    <a:lstStyle/>
                    <a:p>
                      <a:pPr>
                        <a:spcAft>
                          <a:spcPts val="0"/>
                        </a:spcAft>
                      </a:pPr>
                      <a:r>
                        <a:rPr lang="nl-NL" sz="1000" dirty="0">
                          <a:effectLst/>
                        </a:rPr>
                        <a:t>Thermoregulatie</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dirty="0">
                          <a:effectLst/>
                        </a:rPr>
                        <a:t>Gedrag kunnen aanpassen aan omgevingstemperatuur (</a:t>
                      </a:r>
                      <a:r>
                        <a:rPr lang="nl-NL" sz="1000" dirty="0" err="1">
                          <a:effectLst/>
                        </a:rPr>
                        <a:t>huddling</a:t>
                      </a:r>
                      <a:r>
                        <a:rPr lang="nl-NL" sz="1000" dirty="0">
                          <a:effectLst/>
                        </a:rPr>
                        <a:t>, huid nat maken)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4156798708"/>
                  </a:ext>
                </a:extLst>
              </a:tr>
              <a:tr h="180020">
                <a:tc rowSpan="6">
                  <a:txBody>
                    <a:bodyPr/>
                    <a:lstStyle/>
                    <a:p>
                      <a:pPr>
                        <a:spcAft>
                          <a:spcPts val="0"/>
                        </a:spcAft>
                      </a:pPr>
                      <a:r>
                        <a:rPr lang="nl-NL" sz="1400" dirty="0" smtClean="0">
                          <a:effectLst/>
                        </a:rPr>
                        <a:t>Sociaal </a:t>
                      </a:r>
                      <a:r>
                        <a:rPr lang="nl-NL" sz="1400" dirty="0">
                          <a:effectLst/>
                        </a:rPr>
                        <a:t>gedrag</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Sociale rangorde structuur</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dirty="0">
                          <a:effectLst/>
                        </a:rPr>
                        <a:t>Groepsgrootte en -stabiliteit</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5835926"/>
                  </a:ext>
                </a:extLst>
              </a:tr>
              <a:tr h="360039">
                <a:tc vMerge="1">
                  <a:txBody>
                    <a:bodyPr/>
                    <a:lstStyle/>
                    <a:p>
                      <a:endParaRPr lang="nl-NL"/>
                    </a:p>
                  </a:txBody>
                  <a:tcPr/>
                </a:tc>
                <a:tc>
                  <a:txBody>
                    <a:bodyPr/>
                    <a:lstStyle/>
                    <a:p>
                      <a:pPr>
                        <a:spcAft>
                          <a:spcPts val="0"/>
                        </a:spcAft>
                      </a:pPr>
                      <a:r>
                        <a:rPr lang="nl-NL" sz="1000">
                          <a:effectLst/>
                        </a:rPr>
                        <a:t>Agressie/competitie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Duidelijke dominantie-hiërarchie, sociale relaties</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735135714"/>
                  </a:ext>
                </a:extLst>
              </a:tr>
              <a:tr h="180020">
                <a:tc vMerge="1">
                  <a:txBody>
                    <a:bodyPr/>
                    <a:lstStyle/>
                    <a:p>
                      <a:endParaRPr lang="nl-NL"/>
                    </a:p>
                  </a:txBody>
                  <a:tcPr/>
                </a:tc>
                <a:tc>
                  <a:txBody>
                    <a:bodyPr/>
                    <a:lstStyle/>
                    <a:p>
                      <a:pPr>
                        <a:spcAft>
                          <a:spcPts val="0"/>
                        </a:spcAft>
                      </a:pPr>
                      <a:r>
                        <a:rPr lang="nl-NL" sz="1000">
                          <a:effectLst/>
                        </a:rPr>
                        <a:t>Versterking groepsbinding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Familiegroepen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625478002"/>
                  </a:ext>
                </a:extLst>
              </a:tr>
              <a:tr h="360039">
                <a:tc vMerge="1">
                  <a:txBody>
                    <a:bodyPr/>
                    <a:lstStyle/>
                    <a:p>
                      <a:endParaRPr lang="nl-NL"/>
                    </a:p>
                  </a:txBody>
                  <a:tcPr/>
                </a:tc>
                <a:tc>
                  <a:txBody>
                    <a:bodyPr/>
                    <a:lstStyle/>
                    <a:p>
                      <a:pPr>
                        <a:spcAft>
                          <a:spcPts val="0"/>
                        </a:spcAft>
                      </a:pPr>
                      <a:r>
                        <a:rPr lang="nl-NL" sz="1000">
                          <a:effectLst/>
                        </a:rPr>
                        <a:t>Vluchten/schuilen (voor soortgenoten en voor predatoren)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Vluchten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187736602"/>
                  </a:ext>
                </a:extLst>
              </a:tr>
              <a:tr h="360039">
                <a:tc vMerge="1">
                  <a:txBody>
                    <a:bodyPr/>
                    <a:lstStyle/>
                    <a:p>
                      <a:endParaRPr lang="nl-NL"/>
                    </a:p>
                  </a:txBody>
                  <a:tcPr/>
                </a:tc>
                <a:tc>
                  <a:txBody>
                    <a:bodyPr/>
                    <a:lstStyle/>
                    <a:p>
                      <a:pPr>
                        <a:spcAft>
                          <a:spcPts val="0"/>
                        </a:spcAft>
                      </a:pPr>
                      <a:r>
                        <a:rPr lang="nl-NL" sz="1000">
                          <a:effectLst/>
                        </a:rPr>
                        <a:t>Communicatie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Geur, auditieve signalen, lichaamstaal soortgenoten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719771140"/>
                  </a:ext>
                </a:extLst>
              </a:tr>
              <a:tr h="180020">
                <a:tc vMerge="1">
                  <a:txBody>
                    <a:bodyPr/>
                    <a:lstStyle/>
                    <a:p>
                      <a:endParaRPr lang="nl-NL"/>
                    </a:p>
                  </a:txBody>
                  <a:tcPr/>
                </a:tc>
                <a:tc>
                  <a:txBody>
                    <a:bodyPr/>
                    <a:lstStyle/>
                    <a:p>
                      <a:pPr>
                        <a:spcAft>
                          <a:spcPts val="0"/>
                        </a:spcAft>
                      </a:pPr>
                      <a:r>
                        <a:rPr lang="nl-NL" sz="1000">
                          <a:effectLst/>
                        </a:rPr>
                        <a:t>Synchronisatie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Synchronisatie van gedrag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36614585"/>
                  </a:ext>
                </a:extLst>
              </a:tr>
              <a:tr h="180020">
                <a:tc rowSpan="3">
                  <a:txBody>
                    <a:bodyPr/>
                    <a:lstStyle/>
                    <a:p>
                      <a:pPr>
                        <a:spcAft>
                          <a:spcPts val="0"/>
                        </a:spcAft>
                      </a:pPr>
                      <a:r>
                        <a:rPr lang="nl-NL" sz="1400" dirty="0" smtClean="0">
                          <a:effectLst/>
                        </a:rPr>
                        <a:t>Voortplantingsgedrag</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Seksueel gedrag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Natuurlijk, geritualiseerd paargedrag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780938948"/>
                  </a:ext>
                </a:extLst>
              </a:tr>
              <a:tr h="180020">
                <a:tc vMerge="1">
                  <a:txBody>
                    <a:bodyPr/>
                    <a:lstStyle/>
                    <a:p>
                      <a:endParaRPr lang="nl-NL"/>
                    </a:p>
                  </a:txBody>
                  <a:tcPr/>
                </a:tc>
                <a:tc>
                  <a:txBody>
                    <a:bodyPr/>
                    <a:lstStyle/>
                    <a:p>
                      <a:pPr>
                        <a:spcAft>
                          <a:spcPts val="0"/>
                        </a:spcAft>
                      </a:pPr>
                      <a:r>
                        <a:rPr lang="nl-NL" sz="1000">
                          <a:effectLst/>
                        </a:rPr>
                        <a:t>Gedrag rond de geboorte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Isolatie, nestbouw</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2058990860"/>
                  </a:ext>
                </a:extLst>
              </a:tr>
              <a:tr h="180020">
                <a:tc vMerge="1">
                  <a:txBody>
                    <a:bodyPr/>
                    <a:lstStyle/>
                    <a:p>
                      <a:endParaRPr lang="nl-NL"/>
                    </a:p>
                  </a:txBody>
                  <a:tcPr/>
                </a:tc>
                <a:tc>
                  <a:txBody>
                    <a:bodyPr/>
                    <a:lstStyle/>
                    <a:p>
                      <a:pPr>
                        <a:spcAft>
                          <a:spcPts val="0"/>
                        </a:spcAft>
                      </a:pPr>
                      <a:r>
                        <a:rPr lang="nl-NL" sz="1000">
                          <a:effectLst/>
                        </a:rPr>
                        <a:t>Moederzorg gedrag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Geleidelijk spenen vanaf 16 weken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258044665"/>
                  </a:ext>
                </a:extLst>
              </a:tr>
              <a:tr h="180020">
                <a:tc rowSpan="2">
                  <a:txBody>
                    <a:bodyPr/>
                    <a:lstStyle/>
                    <a:p>
                      <a:pPr>
                        <a:spcAft>
                          <a:spcPts val="0"/>
                        </a:spcAft>
                      </a:pPr>
                      <a:r>
                        <a:rPr lang="nl-NL" sz="1400" dirty="0" smtClean="0">
                          <a:effectLst/>
                        </a:rPr>
                        <a:t>Exploratie </a:t>
                      </a:r>
                      <a:r>
                        <a:rPr lang="nl-NL" sz="1400" dirty="0">
                          <a:effectLst/>
                        </a:rPr>
                        <a:t>en leren</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Verkennen van nieuwe prikkels</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Exploratiegedrag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3539906927"/>
                  </a:ext>
                </a:extLst>
              </a:tr>
              <a:tr h="180020">
                <a:tc vMerge="1">
                  <a:txBody>
                    <a:bodyPr/>
                    <a:lstStyle/>
                    <a:p>
                      <a:endParaRPr lang="nl-NL"/>
                    </a:p>
                  </a:txBody>
                  <a:tcPr/>
                </a:tc>
                <a:tc>
                  <a:txBody>
                    <a:bodyPr/>
                    <a:lstStyle/>
                    <a:p>
                      <a:pPr>
                        <a:spcAft>
                          <a:spcPts val="0"/>
                        </a:spcAft>
                      </a:pPr>
                      <a:r>
                        <a:rPr lang="nl-NL" sz="1000">
                          <a:effectLst/>
                        </a:rPr>
                        <a:t>Spelen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008147605"/>
                  </a:ext>
                </a:extLst>
              </a:tr>
              <a:tr h="180020">
                <a:tc rowSpan="2">
                  <a:txBody>
                    <a:bodyPr/>
                    <a:lstStyle/>
                    <a:p>
                      <a:pPr>
                        <a:spcAft>
                          <a:spcPts val="0"/>
                        </a:spcAft>
                      </a:pPr>
                      <a:r>
                        <a:rPr lang="nl-NL" sz="1400" dirty="0" smtClean="0">
                          <a:effectLst/>
                        </a:rPr>
                        <a:t>Ziekte </a:t>
                      </a:r>
                      <a:r>
                        <a:rPr lang="nl-NL" sz="1400" dirty="0">
                          <a:effectLst/>
                        </a:rPr>
                        <a:t>gerelateerd gedrag</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Afzonderen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a:effectLst/>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068696285"/>
                  </a:ext>
                </a:extLst>
              </a:tr>
              <a:tr h="360039">
                <a:tc vMerge="1">
                  <a:txBody>
                    <a:bodyPr/>
                    <a:lstStyle/>
                    <a:p>
                      <a:endParaRPr lang="nl-NL"/>
                    </a:p>
                  </a:txBody>
                  <a:tcPr/>
                </a:tc>
                <a:tc>
                  <a:txBody>
                    <a:bodyPr/>
                    <a:lstStyle/>
                    <a:p>
                      <a:pPr>
                        <a:spcAft>
                          <a:spcPts val="0"/>
                        </a:spcAft>
                      </a:pPr>
                      <a:r>
                        <a:rPr lang="nl-NL" sz="1000" dirty="0">
                          <a:effectLst/>
                        </a:rPr>
                        <a:t>Microklimaat aanpassen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tc>
                  <a:txBody>
                    <a:bodyPr/>
                    <a:lstStyle/>
                    <a:p>
                      <a:pPr>
                        <a:spcAft>
                          <a:spcPts val="0"/>
                        </a:spcAft>
                      </a:pPr>
                      <a:r>
                        <a:rPr lang="nl-NL" sz="1000" dirty="0">
                          <a:effectLst/>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615" marR="61615" marT="0" marB="0"/>
                </a:tc>
                <a:extLst>
                  <a:ext uri="{0D108BD9-81ED-4DB2-BD59-A6C34878D82A}">
                    <a16:rowId xmlns:a16="http://schemas.microsoft.com/office/drawing/2014/main" val="1556640611"/>
                  </a:ext>
                </a:extLst>
              </a:tr>
            </a:tbl>
          </a:graphicData>
        </a:graphic>
      </p:graphicFrame>
      <p:sp>
        <p:nvSpPr>
          <p:cNvPr id="5" name="Rectangle 1"/>
          <p:cNvSpPr>
            <a:spLocks noChangeArrowheads="1"/>
          </p:cNvSpPr>
          <p:nvPr/>
        </p:nvSpPr>
        <p:spPr bwMode="auto">
          <a:xfrm>
            <a:off x="1524001" y="-86871"/>
            <a:ext cx="1847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sz="1100">
                <a:latin typeface="Arial" panose="020B0604020202020204" pitchFamily="34" charset="0"/>
                <a:ea typeface="Times New Roman" panose="02020603050405020304" pitchFamily="18" charset="0"/>
                <a:cs typeface="Arial" panose="020B0604020202020204" pitchFamily="34" charset="0"/>
              </a:rPr>
              <a:t/>
            </a:r>
            <a:br>
              <a:rPr lang="nl-NL" altLang="nl-NL" sz="1100">
                <a:latin typeface="Arial" panose="020B0604020202020204" pitchFamily="34" charset="0"/>
                <a:ea typeface="Times New Roman" panose="02020603050405020304" pitchFamily="18" charset="0"/>
                <a:cs typeface="Arial" panose="020B0604020202020204" pitchFamily="34" charset="0"/>
              </a:rPr>
            </a:br>
            <a:endParaRPr lang="nl-NL" altLang="nl-NL" sz="600"/>
          </a:p>
          <a:p>
            <a:pPr eaLnBrk="0" fontAlgn="base" hangingPunct="0">
              <a:spcBef>
                <a:spcPct val="0"/>
              </a:spcBef>
              <a:spcAft>
                <a:spcPct val="0"/>
              </a:spcAft>
            </a:pPr>
            <a:endParaRPr lang="nl-NL" altLang="nl-NL">
              <a:latin typeface="Arial" panose="020B0604020202020204" pitchFamily="34" charset="0"/>
            </a:endParaRPr>
          </a:p>
        </p:txBody>
      </p:sp>
    </p:spTree>
    <p:extLst>
      <p:ext uri="{BB962C8B-B14F-4D97-AF65-F5344CB8AC3E}">
        <p14:creationId xmlns:p14="http://schemas.microsoft.com/office/powerpoint/2010/main" val="96487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Gedrag kip</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5845" y="1394551"/>
            <a:ext cx="3947488" cy="4351338"/>
          </a:xfrm>
        </p:spPr>
      </p:pic>
    </p:spTree>
    <p:extLst>
      <p:ext uri="{BB962C8B-B14F-4D97-AF65-F5344CB8AC3E}">
        <p14:creationId xmlns:p14="http://schemas.microsoft.com/office/powerpoint/2010/main" val="1308224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Eten en drinken:</a:t>
            </a:r>
          </a:p>
          <a:p>
            <a:pPr>
              <a:buFont typeface="Wingdings" panose="05000000000000000000" pitchFamily="2" charset="2"/>
              <a:buChar char="Ø"/>
            </a:pPr>
            <a:r>
              <a:rPr lang="nl-NL" sz="2000" dirty="0"/>
              <a:t>Omnivoren</a:t>
            </a:r>
          </a:p>
          <a:p>
            <a:pPr>
              <a:buFont typeface="Wingdings" panose="05000000000000000000" pitchFamily="2" charset="2"/>
              <a:buChar char="Ø"/>
            </a:pPr>
            <a:r>
              <a:rPr lang="nl-NL" sz="2000" dirty="0"/>
              <a:t>Kippen eten in “bouts” afgewisseld met andere gedragingen (10 min tot een uur)</a:t>
            </a:r>
          </a:p>
          <a:p>
            <a:pPr>
              <a:buFont typeface="Wingdings" panose="05000000000000000000" pitchFamily="2" charset="2"/>
              <a:buChar char="Ø"/>
            </a:pPr>
            <a:r>
              <a:rPr lang="nl-NL" sz="2000" dirty="0"/>
              <a:t>Scharrelt bijna de hele dag (geestelijk noodzaak)</a:t>
            </a:r>
          </a:p>
          <a:p>
            <a:pPr>
              <a:buFont typeface="Wingdings" panose="05000000000000000000" pitchFamily="2" charset="2"/>
              <a:buChar char="Ø"/>
            </a:pPr>
            <a:r>
              <a:rPr lang="nl-NL" sz="2000" dirty="0"/>
              <a:t>Grote variatie aan voedsel scharrelt de kip bij elkaar</a:t>
            </a:r>
          </a:p>
          <a:p>
            <a:pPr>
              <a:buFont typeface="Wingdings" panose="05000000000000000000" pitchFamily="2" charset="2"/>
              <a:buChar char="Ø"/>
            </a:pPr>
            <a:r>
              <a:rPr lang="nl-NL" sz="2000" dirty="0"/>
              <a:t>Kleine hoeveelheden per keer</a:t>
            </a:r>
          </a:p>
        </p:txBody>
      </p:sp>
      <p:pic>
        <p:nvPicPr>
          <p:cNvPr id="1028" name="Picture 4" descr="Afbeeldingsresultaat voor Verteringsstelsel k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817" y="4149081"/>
            <a:ext cx="3203387" cy="251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22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Lichaamsverzorging:</a:t>
            </a:r>
          </a:p>
          <a:p>
            <a:pPr>
              <a:buFont typeface="Wingdings" panose="05000000000000000000" pitchFamily="2" charset="2"/>
              <a:buChar char="Ø"/>
            </a:pPr>
            <a:r>
              <a:rPr lang="nl-NL" sz="2000" dirty="0"/>
              <a:t>Stofbad of zandbad (ontdoen van parasieten)</a:t>
            </a:r>
          </a:p>
          <a:p>
            <a:pPr>
              <a:buFont typeface="Wingdings" panose="05000000000000000000" pitchFamily="2" charset="2"/>
              <a:buChar char="Ø"/>
            </a:pPr>
            <a:r>
              <a:rPr lang="nl-NL" sz="2000" dirty="0"/>
              <a:t>Poetsen van het verenkleed met vet (isolatie)</a:t>
            </a:r>
          </a:p>
          <a:p>
            <a:pPr>
              <a:buFont typeface="Wingdings" panose="05000000000000000000" pitchFamily="2" charset="2"/>
              <a:buChar char="Ø"/>
            </a:pPr>
            <a:r>
              <a:rPr lang="nl-NL" sz="2000" dirty="0"/>
              <a:t>Vleugelslaan, veren opzetten, vleugelstrekken</a:t>
            </a:r>
          </a:p>
        </p:txBody>
      </p:sp>
      <p:pic>
        <p:nvPicPr>
          <p:cNvPr id="3074" name="Picture 2" descr="Afbeeldingsresultaat voor stofbad kip tekening"/>
          <p:cNvPicPr>
            <a:picLocks noChangeAspect="1" noChangeArrowheads="1"/>
          </p:cNvPicPr>
          <p:nvPr/>
        </p:nvPicPr>
        <p:blipFill rotWithShape="1">
          <a:blip r:embed="rId2">
            <a:extLst>
              <a:ext uri="{28A0092B-C50C-407E-A947-70E740481C1C}">
                <a14:useLocalDpi xmlns:a14="http://schemas.microsoft.com/office/drawing/2010/main" val="0"/>
              </a:ext>
            </a:extLst>
          </a:blip>
          <a:srcRect l="32380" t="66864" r="44490" b="416"/>
          <a:stretch/>
        </p:blipFill>
        <p:spPr bwMode="auto">
          <a:xfrm>
            <a:off x="8147891" y="1027908"/>
            <a:ext cx="3624119" cy="33341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165068" y="2899043"/>
            <a:ext cx="1728192"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703774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Mesten en urineren:</a:t>
            </a:r>
          </a:p>
          <a:p>
            <a:pPr>
              <a:buFont typeface="Wingdings" panose="05000000000000000000" pitchFamily="2" charset="2"/>
              <a:buChar char="Ø"/>
            </a:pPr>
            <a:r>
              <a:rPr lang="nl-NL" sz="2000" dirty="0"/>
              <a:t>Cloaca (riool) zowel mest als urine wordt hieruit afgescheiden</a:t>
            </a:r>
          </a:p>
          <a:p>
            <a:pPr>
              <a:buFont typeface="Wingdings" panose="05000000000000000000" pitchFamily="2" charset="2"/>
              <a:buChar char="Ø"/>
            </a:pPr>
            <a:r>
              <a:rPr lang="nl-NL" sz="2000" dirty="0"/>
              <a:t>Normale kippenmest is stevig, droog, meestal bruin van kleur met daarop een grijswitte punt.</a:t>
            </a:r>
          </a:p>
        </p:txBody>
      </p:sp>
      <p:pic>
        <p:nvPicPr>
          <p:cNvPr id="4098" name="Picture 2" descr="Afbeelding"/>
          <p:cNvPicPr>
            <a:picLocks noChangeAspect="1" noChangeArrowheads="1"/>
          </p:cNvPicPr>
          <p:nvPr/>
        </p:nvPicPr>
        <p:blipFill rotWithShape="1">
          <a:blip r:embed="rId2">
            <a:extLst>
              <a:ext uri="{28A0092B-C50C-407E-A947-70E740481C1C}">
                <a14:useLocalDpi xmlns:a14="http://schemas.microsoft.com/office/drawing/2010/main" val="0"/>
              </a:ext>
            </a:extLst>
          </a:blip>
          <a:srcRect l="8756" t="5715" r="14462" b="5701"/>
          <a:stretch/>
        </p:blipFill>
        <p:spPr bwMode="auto">
          <a:xfrm>
            <a:off x="9769624" y="3692082"/>
            <a:ext cx="158417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01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Rusten en slapen:</a:t>
            </a:r>
          </a:p>
          <a:p>
            <a:pPr>
              <a:buFont typeface="Wingdings" panose="05000000000000000000" pitchFamily="2" charset="2"/>
              <a:buChar char="Ø"/>
            </a:pPr>
            <a:r>
              <a:rPr lang="nl-NL" sz="2000" dirty="0"/>
              <a:t>Gezamenlijk</a:t>
            </a:r>
          </a:p>
          <a:p>
            <a:pPr>
              <a:buFont typeface="Wingdings" panose="05000000000000000000" pitchFamily="2" charset="2"/>
              <a:buChar char="Ø"/>
            </a:pPr>
            <a:r>
              <a:rPr lang="nl-NL" sz="2000" dirty="0"/>
              <a:t>Op stok, als de zon ondergaat</a:t>
            </a:r>
          </a:p>
          <a:p>
            <a:pPr>
              <a:buFont typeface="Wingdings" panose="05000000000000000000" pitchFamily="2" charset="2"/>
              <a:buChar char="Ø"/>
            </a:pPr>
            <a:r>
              <a:rPr lang="nl-NL" sz="2000" dirty="0"/>
              <a:t>Van stok, als de zon opkomt</a:t>
            </a:r>
          </a:p>
          <a:p>
            <a:pPr>
              <a:buFont typeface="Wingdings" panose="05000000000000000000" pitchFamily="2" charset="2"/>
              <a:buChar char="Ø"/>
            </a:pPr>
            <a:r>
              <a:rPr lang="nl-NL" sz="2000" dirty="0"/>
              <a:t>De hoogste in rangorde het eerst en het hoogst</a:t>
            </a:r>
          </a:p>
        </p:txBody>
      </p:sp>
      <p:pic>
        <p:nvPicPr>
          <p:cNvPr id="3074" name="Picture 2" descr="Afbeeldingsresultaat voor kippen in de b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376" y="2044662"/>
            <a:ext cx="4071285" cy="305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000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Onderhoudsgedrag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Thermoregulatie:</a:t>
            </a:r>
          </a:p>
          <a:p>
            <a:pPr>
              <a:buFont typeface="Wingdings" panose="05000000000000000000" pitchFamily="2" charset="2"/>
              <a:buChar char="Ø"/>
            </a:pPr>
            <a:r>
              <a:rPr lang="nl-NL" sz="2000" dirty="0"/>
              <a:t>Ideaal: 12 tot 25°C</a:t>
            </a:r>
          </a:p>
          <a:p>
            <a:pPr>
              <a:buFont typeface="Wingdings" panose="05000000000000000000" pitchFamily="2" charset="2"/>
              <a:buChar char="Ø"/>
            </a:pPr>
            <a:r>
              <a:rPr lang="nl-NL" sz="2000" dirty="0"/>
              <a:t>Jonge kuikens (tot ± 3 weken) op temperatuur houden door broeden</a:t>
            </a:r>
          </a:p>
          <a:p>
            <a:pPr>
              <a:buFont typeface="Wingdings" panose="05000000000000000000" pitchFamily="2" charset="2"/>
              <a:buChar char="Ø"/>
            </a:pPr>
            <a:r>
              <a:rPr lang="nl-NL" sz="2000" dirty="0"/>
              <a:t>Bij kou:</a:t>
            </a:r>
          </a:p>
          <a:p>
            <a:pPr lvl="1">
              <a:buFont typeface="Arial" panose="020B0604020202020204" pitchFamily="34" charset="0"/>
              <a:buChar char="•"/>
            </a:pPr>
            <a:r>
              <a:rPr lang="nl-NL" sz="1600" dirty="0"/>
              <a:t>Kunnen ze goed </a:t>
            </a:r>
            <a:r>
              <a:rPr lang="nl-NL" sz="1600" dirty="0" smtClean="0"/>
              <a:t>tegen</a:t>
            </a:r>
          </a:p>
          <a:p>
            <a:pPr lvl="1">
              <a:buFont typeface="Arial" panose="020B0604020202020204" pitchFamily="34" charset="0"/>
              <a:buChar char="•"/>
            </a:pPr>
            <a:r>
              <a:rPr lang="nl-NL" sz="1600" dirty="0" smtClean="0"/>
              <a:t>Dicht </a:t>
            </a:r>
            <a:r>
              <a:rPr lang="nl-NL" sz="1600" dirty="0"/>
              <a:t>bij elkaar op stok of tegen elkaar aan</a:t>
            </a:r>
          </a:p>
          <a:p>
            <a:pPr>
              <a:buFont typeface="Wingdings" panose="05000000000000000000" pitchFamily="2" charset="2"/>
              <a:buChar char="Ø"/>
            </a:pPr>
            <a:r>
              <a:rPr lang="nl-NL" sz="2000" dirty="0"/>
              <a:t>Bij hitte:</a:t>
            </a:r>
          </a:p>
          <a:p>
            <a:pPr lvl="1">
              <a:buFont typeface="Arial" panose="020B0604020202020204" pitchFamily="34" charset="0"/>
              <a:buChar char="•"/>
            </a:pPr>
            <a:r>
              <a:rPr lang="nl-NL" sz="1600" dirty="0"/>
              <a:t>Inactief</a:t>
            </a:r>
          </a:p>
          <a:p>
            <a:pPr lvl="1">
              <a:buFont typeface="Arial" panose="020B0604020202020204" pitchFamily="34" charset="0"/>
              <a:buChar char="•"/>
            </a:pPr>
            <a:r>
              <a:rPr lang="nl-NL" sz="1600" dirty="0"/>
              <a:t>Houden de vleugels op afstand van het lijf</a:t>
            </a:r>
          </a:p>
          <a:p>
            <a:pPr lvl="1">
              <a:buFont typeface="Arial" panose="020B0604020202020204" pitchFamily="34" charset="0"/>
              <a:buChar char="•"/>
            </a:pPr>
            <a:r>
              <a:rPr lang="nl-NL" sz="1600" dirty="0"/>
              <a:t>Ademen met de snavel</a:t>
            </a:r>
          </a:p>
          <a:p>
            <a:pPr lvl="1">
              <a:buFont typeface="Arial" panose="020B0604020202020204" pitchFamily="34" charset="0"/>
              <a:buChar char="•"/>
            </a:pPr>
            <a:r>
              <a:rPr lang="nl-NL" sz="1600" dirty="0"/>
              <a:t>Stofbaden</a:t>
            </a:r>
          </a:p>
        </p:txBody>
      </p:sp>
      <p:pic>
        <p:nvPicPr>
          <p:cNvPr id="1026" name="Picture 2" descr="Afbeeldingsresultaat voor kippenjas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028" y="4137317"/>
            <a:ext cx="2075011" cy="186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38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Sociale rangorde/structuur:</a:t>
            </a:r>
          </a:p>
          <a:p>
            <a:pPr>
              <a:buFont typeface="Wingdings" panose="05000000000000000000" pitchFamily="2" charset="2"/>
              <a:buChar char="Ø"/>
            </a:pPr>
            <a:r>
              <a:rPr lang="nl-NL" sz="2000" dirty="0"/>
              <a:t>Paartjes, groepjes van ± 5 met 1 haan, 4 – 30 kippen die een boom delen</a:t>
            </a:r>
          </a:p>
          <a:p>
            <a:pPr>
              <a:buFont typeface="Wingdings" panose="05000000000000000000" pitchFamily="2" charset="2"/>
              <a:buChar char="Ø"/>
            </a:pPr>
            <a:r>
              <a:rPr lang="nl-NL" sz="2000" dirty="0"/>
              <a:t>Pikorde</a:t>
            </a:r>
          </a:p>
          <a:p>
            <a:pPr>
              <a:buFont typeface="Wingdings" panose="05000000000000000000" pitchFamily="2" charset="2"/>
              <a:buChar char="Ø"/>
            </a:pPr>
            <a:r>
              <a:rPr lang="nl-NL" sz="2000" dirty="0"/>
              <a:t>De hoogste in pikorde mag het eerste eten, slapen etc.</a:t>
            </a:r>
          </a:p>
          <a:p>
            <a:pPr>
              <a:buFont typeface="Wingdings" panose="05000000000000000000" pitchFamily="2" charset="2"/>
              <a:buChar char="Ø"/>
            </a:pPr>
            <a:r>
              <a:rPr lang="nl-NL" sz="2000" dirty="0"/>
              <a:t>De haan is de baas (“chefhaan”), maar</a:t>
            </a:r>
            <a:r>
              <a:rPr lang="nl-NL" sz="2000" dirty="0" smtClean="0"/>
              <a:t>……In </a:t>
            </a:r>
            <a:r>
              <a:rPr lang="nl-NL" sz="2000" dirty="0"/>
              <a:t>feite één van de oudere hennen</a:t>
            </a:r>
          </a:p>
          <a:p>
            <a:pPr>
              <a:buFont typeface="Wingdings" panose="05000000000000000000" pitchFamily="2" charset="2"/>
              <a:buChar char="Ø"/>
            </a:pPr>
            <a:r>
              <a:rPr lang="nl-NL" sz="2000" dirty="0"/>
              <a:t>De hoogste in rangorde zit ook op de hoogste stok</a:t>
            </a:r>
          </a:p>
          <a:p>
            <a:pPr>
              <a:buFont typeface="Wingdings" panose="05000000000000000000" pitchFamily="2" charset="2"/>
              <a:buChar char="Ø"/>
            </a:pPr>
            <a:r>
              <a:rPr lang="nl-NL" sz="2000" dirty="0"/>
              <a:t>Rangorde binnen hennen uiterst stabiel </a:t>
            </a:r>
            <a:endParaRPr lang="nl-NL" sz="2000" dirty="0" smtClean="0"/>
          </a:p>
          <a:p>
            <a:pPr>
              <a:buFont typeface="Wingdings" panose="05000000000000000000" pitchFamily="2" charset="2"/>
              <a:buChar char="Ø"/>
            </a:pPr>
            <a:r>
              <a:rPr lang="nl-NL" sz="2000" dirty="0" smtClean="0"/>
              <a:t>Er </a:t>
            </a:r>
            <a:r>
              <a:rPr lang="nl-NL" sz="2000" dirty="0"/>
              <a:t>kunnen meerdere hanen in een groep zitten (staan buiten de pikorde)</a:t>
            </a:r>
          </a:p>
          <a:p>
            <a:pPr>
              <a:buFont typeface="Wingdings" panose="05000000000000000000" pitchFamily="2" charset="2"/>
              <a:buChar char="Ø"/>
            </a:pPr>
            <a:r>
              <a:rPr lang="nl-NL" sz="2000" dirty="0"/>
              <a:t>Vriendschapsbanden …. ? (verminderde stress)</a:t>
            </a:r>
          </a:p>
        </p:txBody>
      </p:sp>
    </p:spTree>
    <p:extLst>
      <p:ext uri="{BB962C8B-B14F-4D97-AF65-F5344CB8AC3E}">
        <p14:creationId xmlns:p14="http://schemas.microsoft.com/office/powerpoint/2010/main" val="333668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gedrag</a:t>
            </a:r>
            <a:endParaRPr lang="nl-NL" dirty="0"/>
          </a:p>
        </p:txBody>
      </p:sp>
      <p:sp>
        <p:nvSpPr>
          <p:cNvPr id="3" name="Tijdelijke aanduiding voor inhoud 2"/>
          <p:cNvSpPr>
            <a:spLocks noGrp="1"/>
          </p:cNvSpPr>
          <p:nvPr>
            <p:ph idx="1"/>
          </p:nvPr>
        </p:nvSpPr>
        <p:spPr>
          <a:xfrm>
            <a:off x="838200" y="1483132"/>
            <a:ext cx="6635080" cy="4929411"/>
          </a:xfrm>
        </p:spPr>
        <p:txBody>
          <a:bodyPr/>
          <a:lstStyle/>
          <a:p>
            <a:pPr marL="0" indent="0">
              <a:buNone/>
            </a:pPr>
            <a:r>
              <a:rPr lang="nl-NL" u="sng" dirty="0" smtClean="0"/>
              <a:t>Agressie/competitie:</a:t>
            </a:r>
          </a:p>
          <a:p>
            <a:pPr>
              <a:buFont typeface="Wingdings" panose="05000000000000000000" pitchFamily="2" charset="2"/>
              <a:buChar char="Ø"/>
            </a:pPr>
            <a:r>
              <a:rPr lang="nl-NL" sz="2000" dirty="0"/>
              <a:t>De “chefhaan” moet continue op zijn hoede zijn</a:t>
            </a:r>
          </a:p>
          <a:p>
            <a:pPr>
              <a:buFont typeface="Wingdings" panose="05000000000000000000" pitchFamily="2" charset="2"/>
              <a:buChar char="Ø"/>
            </a:pPr>
            <a:r>
              <a:rPr lang="nl-NL" sz="2000" dirty="0"/>
              <a:t>Bij ziekte of zwakte kan zijn “baan” overgenomen =&gt; hanengevechten</a:t>
            </a:r>
          </a:p>
          <a:p>
            <a:pPr>
              <a:buFont typeface="Wingdings" panose="05000000000000000000" pitchFamily="2" charset="2"/>
              <a:buChar char="Ø"/>
            </a:pPr>
            <a:r>
              <a:rPr lang="nl-NL" sz="2000" dirty="0"/>
              <a:t>De “oude chef”  wordt niet meer geaccepteerd en scharrelt vaak alleen</a:t>
            </a:r>
          </a:p>
          <a:p>
            <a:pPr>
              <a:buFont typeface="Wingdings" panose="05000000000000000000" pitchFamily="2" charset="2"/>
              <a:buChar char="Ø"/>
            </a:pPr>
            <a:r>
              <a:rPr lang="nl-NL" sz="2000" dirty="0"/>
              <a:t>De haan (hanen) beschermen de groep. Hennen worden daar rustig van.</a:t>
            </a:r>
          </a:p>
          <a:p>
            <a:pPr>
              <a:buFont typeface="Wingdings" panose="05000000000000000000" pitchFamily="2" charset="2"/>
              <a:buChar char="Ø"/>
            </a:pPr>
            <a:r>
              <a:rPr lang="nl-NL" sz="2000" dirty="0"/>
              <a:t>Zwakke kippen worden weggepikt</a:t>
            </a:r>
          </a:p>
        </p:txBody>
      </p:sp>
      <p:pic>
        <p:nvPicPr>
          <p:cNvPr id="1026" name="Picture 2" descr="Afbeeldingsresultaat voor hanengevech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241" y="3267825"/>
            <a:ext cx="3024336" cy="234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8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normAutofit/>
          </a:bodyPr>
          <a:lstStyle/>
          <a:p>
            <a:r>
              <a:rPr lang="nl-NL" dirty="0" smtClean="0"/>
              <a:t>De student…</a:t>
            </a:r>
          </a:p>
          <a:p>
            <a:r>
              <a:rPr lang="nl-NL" i="1" dirty="0"/>
              <a:t>…heeft gespecialiseerde kennis van </a:t>
            </a:r>
            <a:r>
              <a:rPr lang="nl-NL" i="1" dirty="0" smtClean="0"/>
              <a:t>diergedrag bij kippen, koeien en varkens</a:t>
            </a:r>
            <a:endParaRPr lang="nl-NL" dirty="0"/>
          </a:p>
          <a:p>
            <a:r>
              <a:rPr lang="nl-NL" i="1" dirty="0" smtClean="0"/>
              <a:t>…</a:t>
            </a:r>
            <a:r>
              <a:rPr lang="nl-NL" i="1" dirty="0"/>
              <a:t>kan een eigen standpunt innemen m.b.t. dierenwelzijn en dit benoemen </a:t>
            </a:r>
            <a:endParaRPr lang="nl-NL" dirty="0"/>
          </a:p>
          <a:p>
            <a:r>
              <a:rPr lang="nl-NL" i="1" dirty="0"/>
              <a:t>…heeft kennis van meningen over dierenwelzijn en hoe deze tot stand komen </a:t>
            </a:r>
            <a:endParaRPr lang="nl-NL" i="1" dirty="0" smtClean="0"/>
          </a:p>
          <a:p>
            <a:r>
              <a:rPr lang="nl-NL" i="1" dirty="0" smtClean="0"/>
              <a:t>… heeft kennis over wet en regelgeving in de sector en kan dit toepassen </a:t>
            </a:r>
            <a:endParaRPr lang="nl-NL" dirty="0"/>
          </a:p>
          <a:p>
            <a:pPr marL="457200" lvl="1" indent="0">
              <a:buNone/>
            </a:pPr>
            <a:endParaRPr lang="nl-NL" dirty="0"/>
          </a:p>
          <a:p>
            <a:pPr lvl="1">
              <a:buFont typeface="Arial" panose="020B0604020202020204" pitchFamily="34" charset="0"/>
              <a:buChar char="•"/>
            </a:pPr>
            <a:endParaRPr lang="nl-NL" dirty="0"/>
          </a:p>
          <a:p>
            <a:pPr marL="457200" lvl="1" indent="0">
              <a:buNone/>
            </a:pPr>
            <a:endParaRPr lang="nl-NL" dirty="0"/>
          </a:p>
        </p:txBody>
      </p:sp>
    </p:spTree>
    <p:extLst>
      <p:ext uri="{BB962C8B-B14F-4D97-AF65-F5344CB8AC3E}">
        <p14:creationId xmlns:p14="http://schemas.microsoft.com/office/powerpoint/2010/main" val="1880560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Communicatie:</a:t>
            </a:r>
          </a:p>
          <a:p>
            <a:pPr>
              <a:buFont typeface="Wingdings" panose="05000000000000000000" pitchFamily="2" charset="2"/>
              <a:buChar char="Ø"/>
            </a:pPr>
            <a:r>
              <a:rPr lang="nl-NL" sz="2000" dirty="0"/>
              <a:t>Kunnen slecht zien</a:t>
            </a:r>
          </a:p>
          <a:p>
            <a:pPr>
              <a:buFont typeface="Wingdings" panose="05000000000000000000" pitchFamily="2" charset="2"/>
              <a:buChar char="Ø"/>
            </a:pPr>
            <a:r>
              <a:rPr lang="nl-NL" sz="2000" dirty="0"/>
              <a:t>Kunnen kleuren zien. Door de kleur </a:t>
            </a:r>
            <a:r>
              <a:rPr lang="nl-NL" sz="2000" b="1" dirty="0">
                <a:solidFill>
                  <a:srgbClr val="FF0000"/>
                </a:solidFill>
              </a:rPr>
              <a:t>rood</a:t>
            </a:r>
            <a:r>
              <a:rPr lang="nl-NL" sz="2000" dirty="0"/>
              <a:t> worden kippen aangetrokken</a:t>
            </a:r>
          </a:p>
          <a:p>
            <a:pPr>
              <a:buFont typeface="Wingdings" panose="05000000000000000000" pitchFamily="2" charset="2"/>
              <a:buChar char="Ø"/>
            </a:pPr>
            <a:r>
              <a:rPr lang="nl-NL" sz="2000" dirty="0" smtClean="0"/>
              <a:t>Goed </a:t>
            </a:r>
            <a:r>
              <a:rPr lang="nl-NL" sz="2000" dirty="0"/>
              <a:t>horen</a:t>
            </a:r>
          </a:p>
          <a:p>
            <a:pPr>
              <a:buFont typeface="Wingdings" panose="05000000000000000000" pitchFamily="2" charset="2"/>
              <a:buChar char="Ø"/>
            </a:pPr>
            <a:r>
              <a:rPr lang="nl-NL" sz="2000" dirty="0"/>
              <a:t>Herkennen geluiden</a:t>
            </a:r>
          </a:p>
        </p:txBody>
      </p:sp>
      <p:pic>
        <p:nvPicPr>
          <p:cNvPr id="6148" name="Picture 4" descr="Afbeeldingsresultaat voor hen met rode k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544" y="3884902"/>
            <a:ext cx="2304256" cy="174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64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Synchronisatie:</a:t>
            </a:r>
          </a:p>
          <a:p>
            <a:pPr>
              <a:buFont typeface="Wingdings" panose="05000000000000000000" pitchFamily="2" charset="2"/>
              <a:buChar char="Ø"/>
            </a:pPr>
            <a:r>
              <a:rPr lang="nl-NL" sz="2000" dirty="0"/>
              <a:t>Groepsdier: Een minimale groep van vijf</a:t>
            </a:r>
          </a:p>
          <a:p>
            <a:pPr>
              <a:buFont typeface="Wingdings" panose="05000000000000000000" pitchFamily="2" charset="2"/>
              <a:buChar char="Ø"/>
            </a:pPr>
            <a:r>
              <a:rPr lang="nl-NL" sz="2000" dirty="0"/>
              <a:t>Doen bijna alles gezamenlijk:</a:t>
            </a:r>
          </a:p>
          <a:p>
            <a:pPr lvl="1">
              <a:buFont typeface="Arial" panose="020B0604020202020204" pitchFamily="34" charset="0"/>
              <a:buChar char="•"/>
            </a:pPr>
            <a:r>
              <a:rPr lang="nl-NL" sz="1600" dirty="0"/>
              <a:t>Scharrelen</a:t>
            </a:r>
          </a:p>
          <a:p>
            <a:pPr lvl="1">
              <a:buFont typeface="Arial" panose="020B0604020202020204" pitchFamily="34" charset="0"/>
              <a:buChar char="•"/>
            </a:pPr>
            <a:r>
              <a:rPr lang="nl-NL" sz="1600" dirty="0"/>
              <a:t>Verzorgen</a:t>
            </a:r>
          </a:p>
          <a:p>
            <a:pPr lvl="1">
              <a:buFont typeface="Arial" panose="020B0604020202020204" pitchFamily="34" charset="0"/>
              <a:buChar char="•"/>
            </a:pPr>
            <a:r>
              <a:rPr lang="nl-NL" sz="1600" dirty="0"/>
              <a:t>Slapen</a:t>
            </a:r>
          </a:p>
          <a:p>
            <a:pPr marL="0" indent="0">
              <a:buNone/>
            </a:pPr>
            <a:endParaRPr lang="nl-NL" dirty="0"/>
          </a:p>
        </p:txBody>
      </p:sp>
      <p:pic>
        <p:nvPicPr>
          <p:cNvPr id="2052" name="Picture 4" descr="Afbeeldingsresultaat voor kippen op st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160" y="3644080"/>
            <a:ext cx="4509256" cy="211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20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Voortplantingsgedrag</a:t>
            </a:r>
            <a:endParaRPr lang="nl-NL" dirty="0"/>
          </a:p>
        </p:txBody>
      </p:sp>
      <p:sp>
        <p:nvSpPr>
          <p:cNvPr id="3" name="Tijdelijke aanduiding voor inhoud 2"/>
          <p:cNvSpPr>
            <a:spLocks noGrp="1"/>
          </p:cNvSpPr>
          <p:nvPr>
            <p:ph idx="1"/>
          </p:nvPr>
        </p:nvSpPr>
        <p:spPr/>
        <p:txBody>
          <a:bodyPr/>
          <a:lstStyle/>
          <a:p>
            <a:pPr marL="0" indent="0">
              <a:buNone/>
            </a:pPr>
            <a:r>
              <a:rPr lang="nl-NL" dirty="0" smtClean="0"/>
              <a:t>Seksueel gedrag:</a:t>
            </a:r>
          </a:p>
          <a:p>
            <a:pPr>
              <a:buFont typeface="Wingdings" panose="05000000000000000000" pitchFamily="2" charset="2"/>
              <a:buChar char="Ø"/>
            </a:pPr>
            <a:r>
              <a:rPr lang="nl-NL" sz="2000" dirty="0"/>
              <a:t>Polygamie: 1 haan op 5 hennen</a:t>
            </a:r>
          </a:p>
          <a:p>
            <a:pPr>
              <a:buFont typeface="Wingdings" panose="05000000000000000000" pitchFamily="2" charset="2"/>
              <a:buChar char="Ø"/>
            </a:pPr>
            <a:r>
              <a:rPr lang="nl-NL" sz="2000" dirty="0"/>
              <a:t>Baltsgedrag (aandacht trekken)</a:t>
            </a:r>
          </a:p>
          <a:p>
            <a:pPr>
              <a:buFont typeface="Wingdings" panose="05000000000000000000" pitchFamily="2" charset="2"/>
              <a:buChar char="Ø"/>
            </a:pPr>
            <a:r>
              <a:rPr lang="nl-NL" sz="2000" dirty="0"/>
              <a:t>In 15 seconde klaar!!</a:t>
            </a:r>
          </a:p>
          <a:p>
            <a:pPr>
              <a:buFont typeface="Wingdings" panose="05000000000000000000" pitchFamily="2" charset="2"/>
              <a:buChar char="Ø"/>
            </a:pPr>
            <a:r>
              <a:rPr lang="nl-NL" sz="2000" dirty="0"/>
              <a:t>De dominantste dieren zorgen voor het nageslacht</a:t>
            </a:r>
          </a:p>
          <a:p>
            <a:pPr>
              <a:buFont typeface="Wingdings" panose="05000000000000000000" pitchFamily="2" charset="2"/>
              <a:buChar char="Ø"/>
            </a:pPr>
            <a:r>
              <a:rPr lang="nl-NL" sz="2000" dirty="0"/>
              <a:t>De rui: in het najaar ontdoen de kippen zich van het verenkleed en maken een nieuw verenkleed aan: is dan vaak van de leg</a:t>
            </a:r>
          </a:p>
        </p:txBody>
      </p:sp>
      <p:pic>
        <p:nvPicPr>
          <p:cNvPr id="4098" name="Picture 2" descr="Afbeeldingsresultaat voor treden van een k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017" y="759431"/>
            <a:ext cx="3789783" cy="252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24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Voortplantingsgedrag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Gedrag rond het leggen:</a:t>
            </a:r>
          </a:p>
          <a:p>
            <a:pPr>
              <a:buFont typeface="Wingdings" panose="05000000000000000000" pitchFamily="2" charset="2"/>
              <a:buChar char="Ø"/>
            </a:pPr>
            <a:r>
              <a:rPr lang="nl-NL" sz="2000" dirty="0"/>
              <a:t>Nestbouwgedrag (8 tot 10 eieren)</a:t>
            </a:r>
          </a:p>
          <a:p>
            <a:pPr>
              <a:buFont typeface="Wingdings" panose="05000000000000000000" pitchFamily="2" charset="2"/>
              <a:buChar char="Ø"/>
            </a:pPr>
            <a:r>
              <a:rPr lang="nl-NL" sz="2000" dirty="0"/>
              <a:t>Tijdens het broeden 1 keer per dag van het nest om te foerageren, te drinken, te poesten en te stofbaden</a:t>
            </a:r>
          </a:p>
          <a:p>
            <a:pPr>
              <a:buFont typeface="Wingdings" panose="05000000000000000000" pitchFamily="2" charset="2"/>
              <a:buChar char="Ø"/>
            </a:pPr>
            <a:r>
              <a:rPr lang="nl-NL" sz="2000" dirty="0"/>
              <a:t>Eieren komen vaak gezamenlijk uit door communicatie onderling</a:t>
            </a:r>
          </a:p>
          <a:p>
            <a:pPr>
              <a:buFont typeface="Wingdings" panose="05000000000000000000" pitchFamily="2" charset="2"/>
              <a:buChar char="Ø"/>
            </a:pPr>
            <a:r>
              <a:rPr lang="nl-NL" sz="2000" dirty="0"/>
              <a:t>Daarna nog broeden</a:t>
            </a:r>
          </a:p>
        </p:txBody>
      </p:sp>
    </p:spTree>
    <p:extLst>
      <p:ext uri="{BB962C8B-B14F-4D97-AF65-F5344CB8AC3E}">
        <p14:creationId xmlns:p14="http://schemas.microsoft.com/office/powerpoint/2010/main" val="136621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Voortplantingsgedrag</a:t>
            </a:r>
            <a:endParaRPr lang="nl-NL" dirty="0"/>
          </a:p>
        </p:txBody>
      </p:sp>
      <p:sp>
        <p:nvSpPr>
          <p:cNvPr id="3" name="Tijdelijke aanduiding voor inhoud 2"/>
          <p:cNvSpPr>
            <a:spLocks noGrp="1"/>
          </p:cNvSpPr>
          <p:nvPr>
            <p:ph idx="1"/>
          </p:nvPr>
        </p:nvSpPr>
        <p:spPr/>
        <p:txBody>
          <a:bodyPr/>
          <a:lstStyle/>
          <a:p>
            <a:pPr marL="0" indent="0">
              <a:buNone/>
            </a:pPr>
            <a:r>
              <a:rPr lang="nl-NL" u="sng" dirty="0" smtClean="0"/>
              <a:t>Moederzorg gedrag:</a:t>
            </a:r>
          </a:p>
          <a:p>
            <a:pPr>
              <a:buFont typeface="Wingdings" panose="05000000000000000000" pitchFamily="2" charset="2"/>
              <a:buChar char="Ø"/>
            </a:pPr>
            <a:r>
              <a:rPr lang="nl-NL" sz="2000" dirty="0"/>
              <a:t>Nestvlieders</a:t>
            </a:r>
          </a:p>
          <a:p>
            <a:pPr>
              <a:buFont typeface="Wingdings" panose="05000000000000000000" pitchFamily="2" charset="2"/>
              <a:buChar char="Ø"/>
            </a:pPr>
            <a:r>
              <a:rPr lang="nl-NL" sz="2000" dirty="0" err="1"/>
              <a:t>Imprinting</a:t>
            </a:r>
            <a:r>
              <a:rPr lang="nl-NL" sz="2000" dirty="0"/>
              <a:t> op het eerste object</a:t>
            </a:r>
          </a:p>
          <a:p>
            <a:pPr>
              <a:buFont typeface="Wingdings" panose="05000000000000000000" pitchFamily="2" charset="2"/>
              <a:buChar char="Ø"/>
            </a:pPr>
            <a:r>
              <a:rPr lang="nl-NL" sz="2000" dirty="0"/>
              <a:t>Broeden</a:t>
            </a:r>
          </a:p>
        </p:txBody>
      </p:sp>
      <p:pic>
        <p:nvPicPr>
          <p:cNvPr id="2052" name="Picture 4" descr="Afbeeldingsresultaat voor im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854" y="3356992"/>
            <a:ext cx="6028283" cy="232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11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Exploratie en spelen</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u="sng" dirty="0" smtClean="0"/>
              <a:t>Exploratiegedrag:</a:t>
            </a:r>
          </a:p>
          <a:p>
            <a:pPr>
              <a:buFont typeface="Wingdings" panose="05000000000000000000" pitchFamily="2" charset="2"/>
              <a:buChar char="Ø"/>
            </a:pPr>
            <a:r>
              <a:rPr lang="nl-NL" sz="2000" dirty="0"/>
              <a:t>Scharrelen (geestelijke noodzaak voor een kip). </a:t>
            </a:r>
          </a:p>
          <a:p>
            <a:pPr>
              <a:buFont typeface="Wingdings" panose="05000000000000000000" pitchFamily="2" charset="2"/>
              <a:buChar char="Ø"/>
            </a:pPr>
            <a:r>
              <a:rPr lang="nl-NL" sz="2000" dirty="0"/>
              <a:t>Direct na de geboorte doen ze dat al.</a:t>
            </a:r>
          </a:p>
          <a:p>
            <a:pPr>
              <a:buFont typeface="Wingdings" panose="05000000000000000000" pitchFamily="2" charset="2"/>
              <a:buChar char="Ø"/>
            </a:pPr>
            <a:r>
              <a:rPr lang="nl-NL" sz="2000" dirty="0"/>
              <a:t>Voedsel eten </a:t>
            </a:r>
            <a:r>
              <a:rPr lang="nl-NL" sz="2000" dirty="0">
                <a:sym typeface="Wingdings" panose="05000000000000000000" pitchFamily="2" charset="2"/>
              </a:rPr>
              <a:t> voedsel zoeken; in de natuur 75 - 90% van de tijd gedurende de dag</a:t>
            </a:r>
            <a:endParaRPr lang="nl-NL" sz="2000" dirty="0"/>
          </a:p>
          <a:p>
            <a:pPr>
              <a:buFont typeface="Wingdings" panose="05000000000000000000" pitchFamily="2" charset="2"/>
              <a:buChar char="Ø"/>
            </a:pPr>
            <a:r>
              <a:rPr lang="nl-NL" sz="2000" dirty="0"/>
              <a:t>Studie: verwilderde kippen =&gt; 10 -70 keer pikken naar voedsel wanneer ze </a:t>
            </a:r>
            <a:r>
              <a:rPr lang="nl-NL" sz="2000" dirty="0" smtClean="0"/>
              <a:t>foerageren</a:t>
            </a:r>
          </a:p>
          <a:p>
            <a:pPr marL="0" lvl="0" indent="0">
              <a:buNone/>
            </a:pPr>
            <a:r>
              <a:rPr lang="nl-NL" u="sng" dirty="0">
                <a:solidFill>
                  <a:prstClr val="black"/>
                </a:solidFill>
              </a:rPr>
              <a:t>Spelen:</a:t>
            </a:r>
          </a:p>
          <a:p>
            <a:pPr>
              <a:buFont typeface="Wingdings" panose="05000000000000000000" pitchFamily="2" charset="2"/>
              <a:buChar char="Ø"/>
            </a:pPr>
            <a:r>
              <a:rPr lang="nl-NL" sz="2000" dirty="0" smtClean="0"/>
              <a:t>Na de broed, spelenderwijs leren van:</a:t>
            </a:r>
          </a:p>
          <a:p>
            <a:pPr lvl="1">
              <a:buFont typeface="Arial" panose="020B0604020202020204" pitchFamily="34" charset="0"/>
              <a:buChar char="•"/>
            </a:pPr>
            <a:r>
              <a:rPr lang="nl-NL" sz="1600" dirty="0" smtClean="0"/>
              <a:t>Zoeken </a:t>
            </a:r>
            <a:r>
              <a:rPr lang="nl-NL" sz="1600" dirty="0"/>
              <a:t>van voedsel</a:t>
            </a:r>
          </a:p>
          <a:p>
            <a:pPr lvl="1">
              <a:buFont typeface="Arial" panose="020B0604020202020204" pitchFamily="34" charset="0"/>
              <a:buChar char="•"/>
            </a:pPr>
            <a:r>
              <a:rPr lang="nl-NL" sz="1600" dirty="0"/>
              <a:t>Op stok gaan</a:t>
            </a:r>
          </a:p>
          <a:p>
            <a:pPr lvl="1">
              <a:buFont typeface="Arial" panose="020B0604020202020204" pitchFamily="34" charset="0"/>
              <a:buChar char="•"/>
            </a:pPr>
            <a:r>
              <a:rPr lang="nl-NL" sz="1600" dirty="0"/>
              <a:t>Stofbaden</a:t>
            </a:r>
          </a:p>
          <a:p>
            <a:pPr lvl="1">
              <a:buFont typeface="Arial" panose="020B0604020202020204" pitchFamily="34" charset="0"/>
              <a:buChar char="•"/>
            </a:pPr>
            <a:r>
              <a:rPr lang="nl-NL" sz="1600" dirty="0"/>
              <a:t>Bedreigingen</a:t>
            </a:r>
          </a:p>
          <a:p>
            <a:pPr lvl="1">
              <a:buFont typeface="Arial" panose="020B0604020202020204" pitchFamily="34" charset="0"/>
              <a:buChar char="•"/>
            </a:pPr>
            <a:r>
              <a:rPr lang="nl-NL" sz="1600" dirty="0"/>
              <a:t>Gewenst gedrag uitvoeren</a:t>
            </a:r>
          </a:p>
          <a:p>
            <a:pPr>
              <a:buFont typeface="Wingdings" panose="05000000000000000000" pitchFamily="2" charset="2"/>
              <a:buChar char="Ø"/>
            </a:pPr>
            <a:endParaRPr lang="nl-NL" sz="2000" dirty="0"/>
          </a:p>
        </p:txBody>
      </p:sp>
    </p:spTree>
    <p:extLst>
      <p:ext uri="{BB962C8B-B14F-4D97-AF65-F5344CB8AC3E}">
        <p14:creationId xmlns:p14="http://schemas.microsoft.com/office/powerpoint/2010/main" val="3747494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Opdracht presentatie productiedieren</a:t>
            </a:r>
            <a:endParaRPr lang="nl-NL" b="1" dirty="0"/>
          </a:p>
        </p:txBody>
      </p:sp>
      <p:sp>
        <p:nvSpPr>
          <p:cNvPr id="3" name="Tijdelijke aanduiding voor inhoud 2"/>
          <p:cNvSpPr>
            <a:spLocks noGrp="1"/>
          </p:cNvSpPr>
          <p:nvPr>
            <p:ph idx="1"/>
          </p:nvPr>
        </p:nvSpPr>
        <p:spPr/>
        <p:txBody>
          <a:bodyPr>
            <a:normAutofit fontScale="85000" lnSpcReduction="20000"/>
          </a:bodyPr>
          <a:lstStyle/>
          <a:p>
            <a:pPr marL="0" lvl="0" indent="0">
              <a:spcAft>
                <a:spcPts val="0"/>
              </a:spcAft>
              <a:buFont typeface="Cambria" panose="02040503050406030204" pitchFamily="18" charset="0"/>
              <a:buNone/>
            </a:pPr>
            <a:r>
              <a:rPr lang="nl-NL" dirty="0"/>
              <a:t>Vorm groepjes, per groepje een andere </a:t>
            </a:r>
            <a:r>
              <a:rPr lang="nl-NL" dirty="0" smtClean="0"/>
              <a:t>diersoort (legkip, vleeskip, melkkoe, vleeskoe, geitenmelkerij, mestvarkens). </a:t>
            </a:r>
          </a:p>
          <a:p>
            <a:pPr marL="0" lvl="0" indent="0">
              <a:spcAft>
                <a:spcPts val="0"/>
              </a:spcAft>
              <a:buFont typeface="Cambria" panose="02040503050406030204" pitchFamily="18" charset="0"/>
              <a:buNone/>
            </a:pPr>
            <a:r>
              <a:rPr lang="nl-NL" dirty="0" smtClean="0"/>
              <a:t>De </a:t>
            </a:r>
            <a:r>
              <a:rPr lang="nl-NL" dirty="0"/>
              <a:t>volgende onderwerpen moeten worden verwerkt in een </a:t>
            </a:r>
            <a:r>
              <a:rPr lang="nl-NL" b="1" dirty="0"/>
              <a:t>presentatie</a:t>
            </a:r>
            <a:r>
              <a:rPr lang="nl-NL" dirty="0"/>
              <a:t> </a:t>
            </a:r>
            <a:r>
              <a:rPr lang="nl-NL" b="1" dirty="0" smtClean="0"/>
              <a:t>en </a:t>
            </a:r>
            <a:r>
              <a:rPr lang="nl-NL" b="1" dirty="0"/>
              <a:t>een opdracht</a:t>
            </a:r>
            <a:r>
              <a:rPr lang="nl-NL" dirty="0"/>
              <a:t> die gemaakt kan worden door de </a:t>
            </a:r>
            <a:r>
              <a:rPr lang="nl-NL" dirty="0" smtClean="0"/>
              <a:t>medestudenten. </a:t>
            </a:r>
            <a:endParaRPr lang="nl-NL" dirty="0"/>
          </a:p>
          <a:p>
            <a:pPr marL="342900" lvl="0" indent="-342900">
              <a:spcAft>
                <a:spcPts val="0"/>
              </a:spcAft>
              <a:buFont typeface="Cambria" panose="02040503050406030204" pitchFamily="18" charset="0"/>
              <a:buChar char="-"/>
            </a:pPr>
            <a:r>
              <a:rPr lang="nl-NL" dirty="0"/>
              <a:t>Het welzijn van het dier in NL en in het buitenland? Wat zijn de </a:t>
            </a:r>
            <a:r>
              <a:rPr lang="nl-NL" dirty="0" smtClean="0"/>
              <a:t>verschillen.</a:t>
            </a:r>
            <a:endParaRPr lang="nl-NL" dirty="0"/>
          </a:p>
          <a:p>
            <a:pPr marL="342900" lvl="0" indent="-342900">
              <a:spcAft>
                <a:spcPts val="0"/>
              </a:spcAft>
              <a:buFont typeface="Cambria" panose="02040503050406030204" pitchFamily="18" charset="0"/>
              <a:buChar char="-"/>
            </a:pPr>
            <a:r>
              <a:rPr lang="nl-NL" dirty="0"/>
              <a:t>Welke knelpunten zijn er in de </a:t>
            </a:r>
            <a:r>
              <a:rPr lang="nl-NL" dirty="0" smtClean="0"/>
              <a:t>sector qua dierenwelzijn</a:t>
            </a:r>
            <a:r>
              <a:rPr lang="nl-NL" dirty="0" smtClean="0"/>
              <a:t>?</a:t>
            </a:r>
          </a:p>
          <a:p>
            <a:pPr marL="800100" lvl="1" indent="-342900">
              <a:buFont typeface="Cambria" panose="02040503050406030204" pitchFamily="18" charset="0"/>
              <a:buChar char="-"/>
            </a:pPr>
            <a:r>
              <a:rPr lang="nl-NL" dirty="0" smtClean="0"/>
              <a:t>Denk aan de welfare </a:t>
            </a:r>
            <a:r>
              <a:rPr lang="nl-NL" dirty="0" err="1" smtClean="0"/>
              <a:t>quality</a:t>
            </a:r>
            <a:r>
              <a:rPr lang="nl-NL" dirty="0" smtClean="0"/>
              <a:t> aspecten</a:t>
            </a:r>
            <a:endParaRPr lang="nl-NL" dirty="0"/>
          </a:p>
          <a:p>
            <a:pPr marL="342900" lvl="0" indent="-342900">
              <a:spcAft>
                <a:spcPts val="0"/>
              </a:spcAft>
              <a:buFont typeface="Cambria" panose="02040503050406030204" pitchFamily="18" charset="0"/>
              <a:buChar char="-"/>
            </a:pPr>
            <a:r>
              <a:rPr lang="nl-NL" dirty="0"/>
              <a:t>Welke </a:t>
            </a:r>
            <a:r>
              <a:rPr lang="nl-NL" dirty="0" smtClean="0"/>
              <a:t>keurmerken/ </a:t>
            </a:r>
            <a:r>
              <a:rPr lang="nl-NL" dirty="0"/>
              <a:t>labels zijn er </a:t>
            </a:r>
            <a:r>
              <a:rPr lang="nl-NL" dirty="0" smtClean="0"/>
              <a:t>in </a:t>
            </a:r>
            <a:r>
              <a:rPr lang="nl-NL" dirty="0"/>
              <a:t>deze sector?</a:t>
            </a:r>
          </a:p>
          <a:p>
            <a:pPr marL="342900" lvl="0" indent="-342900">
              <a:spcAft>
                <a:spcPts val="0"/>
              </a:spcAft>
              <a:buFont typeface="Cambria" panose="02040503050406030204" pitchFamily="18" charset="0"/>
              <a:buChar char="-"/>
            </a:pPr>
            <a:r>
              <a:rPr lang="nl-NL" dirty="0"/>
              <a:t>Wat is de wet en regelgeving in deze sector en moet de huisvesting aan richtlijnen </a:t>
            </a:r>
            <a:r>
              <a:rPr lang="nl-NL" dirty="0" smtClean="0"/>
              <a:t>voldoen? Zo ja, </a:t>
            </a:r>
            <a:r>
              <a:rPr lang="nl-NL" dirty="0"/>
              <a:t>welke?</a:t>
            </a:r>
          </a:p>
          <a:p>
            <a:pPr marL="342900" lvl="0" indent="-342900">
              <a:spcAft>
                <a:spcPts val="0"/>
              </a:spcAft>
              <a:buFont typeface="Cambria" panose="02040503050406030204" pitchFamily="18" charset="0"/>
              <a:buChar char="-"/>
            </a:pPr>
            <a:r>
              <a:rPr lang="nl-NL" dirty="0"/>
              <a:t>Hoe ziet de toekomst van deze sector </a:t>
            </a:r>
            <a:r>
              <a:rPr lang="nl-NL" dirty="0" smtClean="0"/>
              <a:t>eruit binnen Nederland?</a:t>
            </a:r>
            <a:endParaRPr lang="nl-NL" dirty="0"/>
          </a:p>
          <a:p>
            <a:pPr marL="342900" lvl="0" indent="-342900">
              <a:spcAft>
                <a:spcPts val="0"/>
              </a:spcAft>
              <a:buFont typeface="Cambria" panose="02040503050406030204" pitchFamily="18" charset="0"/>
              <a:buChar char="-"/>
            </a:pPr>
            <a:r>
              <a:rPr lang="nl-NL" dirty="0"/>
              <a:t>Wat is </a:t>
            </a:r>
            <a:r>
              <a:rPr lang="nl-NL" dirty="0" smtClean="0"/>
              <a:t>jullie </a:t>
            </a:r>
            <a:r>
              <a:rPr lang="nl-NL" dirty="0"/>
              <a:t>eigen </a:t>
            </a:r>
            <a:r>
              <a:rPr lang="nl-NL" b="1" dirty="0"/>
              <a:t>standpunt</a:t>
            </a:r>
            <a:r>
              <a:rPr lang="nl-NL" dirty="0"/>
              <a:t> </a:t>
            </a:r>
            <a:r>
              <a:rPr lang="nl-NL" dirty="0" smtClean="0"/>
              <a:t>over- en </a:t>
            </a:r>
            <a:r>
              <a:rPr lang="nl-NL" b="1" dirty="0" smtClean="0"/>
              <a:t>advies</a:t>
            </a:r>
            <a:r>
              <a:rPr lang="nl-NL" dirty="0" smtClean="0"/>
              <a:t> voor deze </a:t>
            </a:r>
            <a:r>
              <a:rPr lang="nl-NL" dirty="0"/>
              <a:t>sector?</a:t>
            </a:r>
          </a:p>
          <a:p>
            <a:endParaRPr lang="nl-NL" dirty="0"/>
          </a:p>
        </p:txBody>
      </p:sp>
    </p:spTree>
    <p:extLst>
      <p:ext uri="{BB962C8B-B14F-4D97-AF65-F5344CB8AC3E}">
        <p14:creationId xmlns:p14="http://schemas.microsoft.com/office/powerpoint/2010/main" val="3821485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 en afsluiting</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84889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Gedrag koe</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69131">
            <a:off x="6712662" y="1420677"/>
            <a:ext cx="2999042" cy="4351338"/>
          </a:xfrm>
        </p:spPr>
      </p:pic>
    </p:spTree>
    <p:extLst>
      <p:ext uri="{BB962C8B-B14F-4D97-AF65-F5344CB8AC3E}">
        <p14:creationId xmlns:p14="http://schemas.microsoft.com/office/powerpoint/2010/main" val="135431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822" y="3712219"/>
            <a:ext cx="4848489" cy="2118847"/>
          </a:xfrm>
          <a:prstGeom prst="rect">
            <a:avLst/>
          </a:prstGeom>
        </p:spPr>
      </p:pic>
      <p:sp>
        <p:nvSpPr>
          <p:cNvPr id="2" name="Titel 1"/>
          <p:cNvSpPr>
            <a:spLocks noGrp="1"/>
          </p:cNvSpPr>
          <p:nvPr>
            <p:ph type="title"/>
          </p:nvPr>
        </p:nvSpPr>
        <p:spPr/>
        <p:txBody>
          <a:bodyPr/>
          <a:lstStyle/>
          <a:p>
            <a:r>
              <a:rPr lang="nl-NL" dirty="0"/>
              <a:t>Sociale structuren in groepen</a:t>
            </a:r>
          </a:p>
        </p:txBody>
      </p:sp>
      <p:sp>
        <p:nvSpPr>
          <p:cNvPr id="3" name="Tijdelijke aanduiding voor inhoud 2"/>
          <p:cNvSpPr>
            <a:spLocks noGrp="1"/>
          </p:cNvSpPr>
          <p:nvPr>
            <p:ph idx="1"/>
          </p:nvPr>
        </p:nvSpPr>
        <p:spPr>
          <a:xfrm>
            <a:off x="838200" y="1366570"/>
            <a:ext cx="6696744" cy="4464496"/>
          </a:xfrm>
        </p:spPr>
        <p:txBody>
          <a:bodyPr>
            <a:normAutofit/>
          </a:bodyPr>
          <a:lstStyle/>
          <a:p>
            <a:pPr>
              <a:buFont typeface="Wingdings" panose="05000000000000000000" pitchFamily="2" charset="2"/>
              <a:buChar char="Ø"/>
            </a:pPr>
            <a:r>
              <a:rPr lang="nl-NL" sz="2000" dirty="0"/>
              <a:t>G</a:t>
            </a:r>
            <a:r>
              <a:rPr lang="nl-NL" sz="2000" dirty="0" smtClean="0"/>
              <a:t>rotendeels </a:t>
            </a:r>
            <a:r>
              <a:rPr lang="nl-NL" sz="2000" dirty="0"/>
              <a:t>vaste rangorde</a:t>
            </a:r>
          </a:p>
          <a:p>
            <a:pPr>
              <a:buFont typeface="Wingdings" panose="05000000000000000000" pitchFamily="2" charset="2"/>
              <a:buChar char="Ø"/>
            </a:pPr>
            <a:r>
              <a:rPr lang="nl-NL" sz="2000" dirty="0"/>
              <a:t>50-70 andere individuen herkennen</a:t>
            </a:r>
          </a:p>
          <a:p>
            <a:pPr>
              <a:buFont typeface="Wingdings" panose="05000000000000000000" pitchFamily="2" charset="2"/>
              <a:buChar char="Ø"/>
            </a:pPr>
            <a:r>
              <a:rPr lang="nl-NL" sz="2000" dirty="0"/>
              <a:t>G</a:t>
            </a:r>
            <a:r>
              <a:rPr lang="nl-NL" sz="2000" dirty="0" smtClean="0"/>
              <a:t>roepen </a:t>
            </a:r>
            <a:r>
              <a:rPr lang="nl-NL" sz="2000" dirty="0"/>
              <a:t>van 10 tot 40 zijn optimaal</a:t>
            </a:r>
          </a:p>
          <a:p>
            <a:pPr>
              <a:buFont typeface="Wingdings" panose="05000000000000000000" pitchFamily="2" charset="2"/>
              <a:buChar char="Ø"/>
            </a:pPr>
            <a:r>
              <a:rPr lang="nl-NL" sz="2000" dirty="0" smtClean="0"/>
              <a:t>Buiten </a:t>
            </a:r>
            <a:r>
              <a:rPr lang="nl-NL" sz="2000" dirty="0"/>
              <a:t>het voortplantingsseizoen: koeien en opgroeiende kalveren en pinken leven gescheiden van stieren:</a:t>
            </a:r>
          </a:p>
          <a:p>
            <a:pPr lvl="1">
              <a:buFont typeface="Arial" panose="020B0604020202020204" pitchFamily="34" charset="0"/>
              <a:buChar char="•"/>
            </a:pPr>
            <a:r>
              <a:rPr lang="nl-NL" sz="1600" dirty="0"/>
              <a:t>Bachelor-groepen</a:t>
            </a:r>
          </a:p>
          <a:p>
            <a:pPr lvl="1">
              <a:buFont typeface="Arial" panose="020B0604020202020204" pitchFamily="34" charset="0"/>
              <a:buChar char="•"/>
            </a:pPr>
            <a:r>
              <a:rPr lang="nl-NL" sz="1600" dirty="0"/>
              <a:t>Oudere stieren: </a:t>
            </a:r>
            <a:r>
              <a:rPr lang="nl-NL" sz="1600" dirty="0" smtClean="0"/>
              <a:t>solitair</a:t>
            </a:r>
          </a:p>
          <a:p>
            <a:pPr lvl="1">
              <a:buFont typeface="Arial" panose="020B0604020202020204" pitchFamily="34" charset="0"/>
              <a:buChar char="•"/>
            </a:pPr>
            <a:r>
              <a:rPr lang="nl-NL" sz="1600" dirty="0">
                <a:hlinkClick r:id="rId3"/>
              </a:rPr>
              <a:t>https://www.youtube.com/watch?v=Oa3aV3fz4AE</a:t>
            </a:r>
            <a:r>
              <a:rPr lang="nl-NL" sz="1600" dirty="0"/>
              <a:t> </a:t>
            </a:r>
          </a:p>
          <a:p>
            <a:pPr>
              <a:buFont typeface="Wingdings" panose="05000000000000000000" pitchFamily="2" charset="2"/>
              <a:buChar char="Ø"/>
            </a:pPr>
            <a:endParaRPr lang="nl-NL" sz="2400" dirty="0"/>
          </a:p>
        </p:txBody>
      </p:sp>
    </p:spTree>
    <p:extLst>
      <p:ext uri="{BB962C8B-B14F-4D97-AF65-F5344CB8AC3E}">
        <p14:creationId xmlns:p14="http://schemas.microsoft.com/office/powerpoint/2010/main" val="1458925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77346" y="1492578"/>
            <a:ext cx="6635080" cy="4929411"/>
          </a:xfrm>
        </p:spPr>
        <p:txBody>
          <a:bodyPr/>
          <a:lstStyle/>
          <a:p>
            <a:pPr marL="457200" indent="-457200">
              <a:buFont typeface="+mj-lt"/>
              <a:buAutoNum type="arabicPeriod"/>
            </a:pPr>
            <a:r>
              <a:rPr lang="nl-NL" sz="2400" dirty="0"/>
              <a:t>Fysieke factoren:</a:t>
            </a:r>
          </a:p>
          <a:p>
            <a:pPr lvl="2">
              <a:buFont typeface="Wingdings" panose="05000000000000000000" pitchFamily="2" charset="2"/>
              <a:buChar char="Ø"/>
            </a:pPr>
            <a:r>
              <a:rPr lang="nl-NL" sz="1600" dirty="0"/>
              <a:t>leeftijd, </a:t>
            </a:r>
          </a:p>
          <a:p>
            <a:pPr lvl="2">
              <a:buFont typeface="Wingdings" panose="05000000000000000000" pitchFamily="2" charset="2"/>
              <a:buChar char="Ø"/>
            </a:pPr>
            <a:r>
              <a:rPr lang="nl-NL" sz="1600" dirty="0"/>
              <a:t>lichaamsgewicht, </a:t>
            </a:r>
          </a:p>
          <a:p>
            <a:pPr lvl="2">
              <a:buFont typeface="Wingdings" panose="05000000000000000000" pitchFamily="2" charset="2"/>
              <a:buChar char="Ø"/>
            </a:pPr>
            <a:r>
              <a:rPr lang="nl-NL" sz="1600" dirty="0"/>
              <a:t>grootte</a:t>
            </a:r>
          </a:p>
          <a:p>
            <a:pPr lvl="2">
              <a:buFont typeface="Wingdings" panose="05000000000000000000" pitchFamily="2" charset="2"/>
              <a:buChar char="Ø"/>
            </a:pPr>
            <a:r>
              <a:rPr lang="nl-NL" sz="1600" dirty="0"/>
              <a:t>stand en omvang horens</a:t>
            </a:r>
          </a:p>
          <a:p>
            <a:pPr marL="457200" indent="-457200">
              <a:buFont typeface="+mj-lt"/>
              <a:buAutoNum type="arabicPeriod"/>
            </a:pPr>
            <a:r>
              <a:rPr lang="nl-NL" sz="2400" dirty="0"/>
              <a:t>Karaktereigenschappen:</a:t>
            </a:r>
          </a:p>
          <a:p>
            <a:pPr lvl="2">
              <a:buFont typeface="Wingdings" panose="05000000000000000000" pitchFamily="2" charset="2"/>
              <a:buChar char="Ø"/>
            </a:pPr>
            <a:r>
              <a:rPr lang="nl-NL" sz="1600" dirty="0"/>
              <a:t>temperament </a:t>
            </a:r>
          </a:p>
          <a:p>
            <a:pPr lvl="2">
              <a:buFont typeface="Wingdings" panose="05000000000000000000" pitchFamily="2" charset="2"/>
              <a:buChar char="Ø"/>
            </a:pPr>
            <a:r>
              <a:rPr lang="nl-NL" sz="1600" dirty="0"/>
              <a:t>zelfvertrouwen. </a:t>
            </a:r>
          </a:p>
          <a:p>
            <a:pPr marL="0" indent="0">
              <a:buNone/>
            </a:pP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1" y="2076233"/>
            <a:ext cx="3693096" cy="2769822"/>
          </a:xfrm>
          <a:prstGeom prst="rect">
            <a:avLst/>
          </a:prstGeom>
        </p:spPr>
      </p:pic>
      <p:sp>
        <p:nvSpPr>
          <p:cNvPr id="5" name="Titel 1"/>
          <p:cNvSpPr>
            <a:spLocks noGrp="1"/>
          </p:cNvSpPr>
          <p:nvPr>
            <p:ph type="title"/>
          </p:nvPr>
        </p:nvSpPr>
        <p:spPr>
          <a:xfrm>
            <a:off x="831221" y="712777"/>
            <a:ext cx="6645424" cy="648072"/>
          </a:xfrm>
        </p:spPr>
        <p:txBody>
          <a:bodyPr>
            <a:normAutofit fontScale="90000"/>
          </a:bodyPr>
          <a:lstStyle/>
          <a:p>
            <a:pPr algn="ctr"/>
            <a:r>
              <a:rPr lang="nl-NL" dirty="0"/>
              <a:t>Rangorde afhankelijk van:</a:t>
            </a:r>
          </a:p>
        </p:txBody>
      </p:sp>
    </p:spTree>
    <p:extLst>
      <p:ext uri="{BB962C8B-B14F-4D97-AF65-F5344CB8AC3E}">
        <p14:creationId xmlns:p14="http://schemas.microsoft.com/office/powerpoint/2010/main" val="176367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5096" y="1066810"/>
            <a:ext cx="6645424" cy="648072"/>
          </a:xfrm>
        </p:spPr>
        <p:txBody>
          <a:bodyPr>
            <a:normAutofit fontScale="90000"/>
          </a:bodyPr>
          <a:lstStyle/>
          <a:p>
            <a:pPr algn="l"/>
            <a:r>
              <a:rPr lang="nl-NL" dirty="0"/>
              <a:t>Sociale </a:t>
            </a:r>
            <a:r>
              <a:rPr lang="nl-NL" dirty="0" smtClean="0"/>
              <a:t>rangorde</a:t>
            </a:r>
            <a:endParaRPr lang="nl-NL" dirty="0"/>
          </a:p>
        </p:txBody>
      </p:sp>
      <p:sp>
        <p:nvSpPr>
          <p:cNvPr id="3" name="Tijdelijke aanduiding voor inhoud 2"/>
          <p:cNvSpPr>
            <a:spLocks noGrp="1"/>
          </p:cNvSpPr>
          <p:nvPr>
            <p:ph idx="1"/>
          </p:nvPr>
        </p:nvSpPr>
        <p:spPr>
          <a:xfrm>
            <a:off x="1045096" y="1873136"/>
            <a:ext cx="7427168" cy="4929411"/>
          </a:xfrm>
        </p:spPr>
        <p:txBody>
          <a:bodyPr>
            <a:normAutofit/>
          </a:bodyPr>
          <a:lstStyle/>
          <a:p>
            <a:pPr>
              <a:buFont typeface="Wingdings" panose="05000000000000000000" pitchFamily="2" charset="2"/>
              <a:buChar char="Ø"/>
            </a:pPr>
            <a:r>
              <a:rPr lang="nl-NL" sz="2400" dirty="0"/>
              <a:t>Vriendschappen en maatjes voor het leven</a:t>
            </a:r>
          </a:p>
          <a:p>
            <a:pPr>
              <a:buFont typeface="Wingdings" panose="05000000000000000000" pitchFamily="2" charset="2"/>
              <a:buChar char="Ø"/>
            </a:pPr>
            <a:r>
              <a:rPr lang="nl-NL" sz="2400" dirty="0"/>
              <a:t>Gedurende langere tijd stabiel </a:t>
            </a:r>
          </a:p>
          <a:p>
            <a:pPr>
              <a:buFont typeface="Wingdings" panose="05000000000000000000" pitchFamily="2" charset="2"/>
              <a:buChar char="Ø"/>
            </a:pPr>
            <a:r>
              <a:rPr lang="nl-NL" sz="2400" dirty="0"/>
              <a:t>Ontstaat vaak al tijdens opfok</a:t>
            </a:r>
          </a:p>
          <a:p>
            <a:pPr>
              <a:buFont typeface="Wingdings" panose="05000000000000000000" pitchFamily="2" charset="2"/>
              <a:buChar char="Ø"/>
            </a:pPr>
            <a:r>
              <a:rPr lang="nl-NL" sz="2400" dirty="0"/>
              <a:t>Of door familiebanden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5207" y="3554071"/>
            <a:ext cx="3312368" cy="215303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3597000"/>
            <a:ext cx="2712224" cy="2110110"/>
          </a:xfrm>
          <a:prstGeom prst="rect">
            <a:avLst/>
          </a:prstGeom>
        </p:spPr>
      </p:pic>
    </p:spTree>
    <p:extLst>
      <p:ext uri="{BB962C8B-B14F-4D97-AF65-F5344CB8AC3E}">
        <p14:creationId xmlns:p14="http://schemas.microsoft.com/office/powerpoint/2010/main" val="17377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Sociaal gedrag (rangorde)</a:t>
            </a:r>
            <a:endParaRPr lang="nl-NL" dirty="0"/>
          </a:p>
        </p:txBody>
      </p:sp>
      <p:sp>
        <p:nvSpPr>
          <p:cNvPr id="3" name="Tijdelijke aanduiding voor inhoud 2"/>
          <p:cNvSpPr>
            <a:spLocks noGrp="1"/>
          </p:cNvSpPr>
          <p:nvPr>
            <p:ph idx="1"/>
          </p:nvPr>
        </p:nvSpPr>
        <p:spPr>
          <a:xfrm>
            <a:off x="838200" y="1379632"/>
            <a:ext cx="6635080" cy="5328592"/>
          </a:xfrm>
        </p:spPr>
        <p:txBody>
          <a:bodyPr>
            <a:normAutofit/>
          </a:bodyPr>
          <a:lstStyle/>
          <a:p>
            <a:pPr>
              <a:buFont typeface="Wingdings" panose="05000000000000000000" pitchFamily="2" charset="2"/>
              <a:buChar char="Ø"/>
            </a:pPr>
            <a:r>
              <a:rPr lang="nl-NL" sz="2000" dirty="0"/>
              <a:t>Rangordegevechten:</a:t>
            </a:r>
          </a:p>
          <a:p>
            <a:pPr lvl="1">
              <a:buFont typeface="Wingdings" panose="05000000000000000000" pitchFamily="2" charset="2"/>
              <a:buChar char="Ø"/>
            </a:pPr>
            <a:r>
              <a:rPr lang="nl-NL" sz="1600" dirty="0"/>
              <a:t>Dreigen, imponeren en aanvallen</a:t>
            </a:r>
          </a:p>
          <a:p>
            <a:pPr lvl="1">
              <a:buFont typeface="Wingdings" panose="05000000000000000000" pitchFamily="2" charset="2"/>
              <a:buChar char="Ø"/>
            </a:pPr>
            <a:r>
              <a:rPr lang="nl-NL" sz="1600" dirty="0"/>
              <a:t>Vechten met de kop naar voren</a:t>
            </a:r>
          </a:p>
          <a:p>
            <a:pPr lvl="1">
              <a:buFont typeface="Wingdings" panose="05000000000000000000" pitchFamily="2" charset="2"/>
              <a:buChar char="Ø"/>
            </a:pPr>
            <a:r>
              <a:rPr lang="nl-NL" sz="1600" dirty="0"/>
              <a:t>Dieren van dezelfde rangorde</a:t>
            </a:r>
          </a:p>
          <a:p>
            <a:pPr lvl="1">
              <a:buFont typeface="Wingdings" panose="05000000000000000000" pitchFamily="2" charset="2"/>
              <a:buChar char="Ø"/>
            </a:pPr>
            <a:r>
              <a:rPr lang="nl-NL" sz="1600" dirty="0"/>
              <a:t>Gepaste afstand </a:t>
            </a:r>
          </a:p>
          <a:p>
            <a:pPr>
              <a:buFont typeface="Wingdings" panose="05000000000000000000" pitchFamily="2" charset="2"/>
              <a:buChar char="Ø"/>
            </a:pPr>
            <a:r>
              <a:rPr lang="nl-NL" sz="2000" dirty="0"/>
              <a:t>Likken:</a:t>
            </a:r>
          </a:p>
          <a:p>
            <a:pPr lvl="1">
              <a:buFont typeface="Arial" panose="020B0604020202020204" pitchFamily="34" charset="0"/>
              <a:buChar char="•"/>
            </a:pPr>
            <a:r>
              <a:rPr lang="nl-NL" sz="1600" dirty="0"/>
              <a:t>Op plaatsen waar koeien niet bij kunnen (kop- en halsstreek)</a:t>
            </a:r>
          </a:p>
          <a:p>
            <a:pPr lvl="1">
              <a:buFont typeface="Arial" panose="020B0604020202020204" pitchFamily="34" charset="0"/>
              <a:buChar char="•"/>
            </a:pPr>
            <a:r>
              <a:rPr lang="nl-NL" sz="1600" dirty="0" err="1"/>
              <a:t>Ranglage</a:t>
            </a:r>
            <a:r>
              <a:rPr lang="nl-NL" sz="1600" dirty="0"/>
              <a:t> koeien worden vaak door ranghoge koeien uitgenodigd om te likken</a:t>
            </a:r>
          </a:p>
          <a:p>
            <a:pPr>
              <a:buFont typeface="Wingdings" panose="05000000000000000000" pitchFamily="2" charset="2"/>
              <a:buChar char="Ø"/>
            </a:pPr>
            <a:r>
              <a:rPr lang="nl-NL" sz="2000" dirty="0"/>
              <a:t>Contacten (intensiever)</a:t>
            </a:r>
          </a:p>
          <a:p>
            <a:pPr lvl="1">
              <a:buFont typeface="Arial" panose="020B0604020202020204" pitchFamily="34" charset="0"/>
              <a:buChar char="•"/>
            </a:pPr>
            <a:r>
              <a:rPr lang="nl-NL" sz="1600" dirty="0"/>
              <a:t>Gezamenlijke opfokperiode</a:t>
            </a:r>
          </a:p>
          <a:p>
            <a:pPr lvl="1">
              <a:buFont typeface="Arial" panose="020B0604020202020204" pitchFamily="34" charset="0"/>
              <a:buChar char="•"/>
            </a:pPr>
            <a:r>
              <a:rPr lang="nl-NL" sz="1600" dirty="0"/>
              <a:t>Familiebanden</a:t>
            </a:r>
          </a:p>
          <a:p>
            <a:pPr lvl="1">
              <a:buFont typeface="Arial" panose="020B0604020202020204" pitchFamily="34" charset="0"/>
              <a:buChar char="•"/>
            </a:pPr>
            <a:r>
              <a:rPr lang="nl-NL" sz="1600" dirty="0"/>
              <a:t>Uiting:</a:t>
            </a:r>
          </a:p>
          <a:p>
            <a:pPr lvl="2">
              <a:buFont typeface="Wingdings" panose="05000000000000000000" pitchFamily="2" charset="2"/>
              <a:buChar char="ü"/>
            </a:pPr>
            <a:r>
              <a:rPr lang="nl-NL" sz="1400" dirty="0"/>
              <a:t>Likken</a:t>
            </a:r>
          </a:p>
          <a:p>
            <a:pPr lvl="2">
              <a:buFont typeface="Wingdings" panose="05000000000000000000" pitchFamily="2" charset="2"/>
              <a:buChar char="ü"/>
            </a:pPr>
            <a:r>
              <a:rPr lang="nl-NL" sz="1400" dirty="0"/>
              <a:t>Dichter bij elkaar</a:t>
            </a:r>
          </a:p>
          <a:p>
            <a:pPr lvl="2">
              <a:buFont typeface="Wingdings" panose="05000000000000000000" pitchFamily="2" charset="2"/>
              <a:buChar char="ü"/>
            </a:pPr>
            <a:r>
              <a:rPr lang="nl-NL" sz="1400" dirty="0"/>
              <a:t>Minder agressie en competitie</a:t>
            </a:r>
          </a:p>
          <a:p>
            <a:pPr lvl="2">
              <a:buFont typeface="Wingdings" panose="05000000000000000000" pitchFamily="2" charset="2"/>
              <a:buChar char="ü"/>
            </a:pPr>
            <a:r>
              <a:rPr lang="nl-NL" sz="1400" dirty="0"/>
              <a:t>Hogere tolerantie</a:t>
            </a:r>
          </a:p>
        </p:txBody>
      </p:sp>
    </p:spTree>
    <p:extLst>
      <p:ext uri="{BB962C8B-B14F-4D97-AF65-F5344CB8AC3E}">
        <p14:creationId xmlns:p14="http://schemas.microsoft.com/office/powerpoint/2010/main" val="2268277932"/>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00FBA2-1B86-46A0-A57E-21BD68B716FB}" vid="{2910FF4C-1888-4DF7-B110-768B551AD8D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B260AF2CD54428F973B27AA328C24" ma:contentTypeVersion="0" ma:contentTypeDescription="Een nieuw document maken." ma:contentTypeScope="" ma:versionID="c6d9317de2df74bd22c6a384e3f769fd">
  <xsd:schema xmlns:xsd="http://www.w3.org/2001/XMLSchema" xmlns:xs="http://www.w3.org/2001/XMLSchema" xmlns:p="http://schemas.microsoft.com/office/2006/metadata/properties" targetNamespace="http://schemas.microsoft.com/office/2006/metadata/properties" ma:root="true" ma:fieldsID="5e6333c89b8926f498e5dd200d9e5a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28259A-92AF-4244-92BF-D5E48EF653D7}">
  <ds:schemaRefs>
    <ds:schemaRef ds:uri="http://schemas.microsoft.com/sharepoint/v3/contenttype/forms"/>
  </ds:schemaRefs>
</ds:datastoreItem>
</file>

<file path=customXml/itemProps2.xml><?xml version="1.0" encoding="utf-8"?>
<ds:datastoreItem xmlns:ds="http://schemas.openxmlformats.org/officeDocument/2006/customXml" ds:itemID="{A2855DDF-2229-4CF7-83AB-B92221070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0E82E7B-D7EC-4CA9-9331-0307411D5B3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TotalTime>
  <Words>2284</Words>
  <Application>Microsoft Office PowerPoint</Application>
  <PresentationFormat>Breedbeeld</PresentationFormat>
  <Paragraphs>408</Paragraphs>
  <Slides>47</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47</vt:i4>
      </vt:variant>
    </vt:vector>
  </HeadingPairs>
  <TitlesOfParts>
    <vt:vector size="55" baseType="lpstr">
      <vt:lpstr>Arial</vt:lpstr>
      <vt:lpstr>Calibri</vt:lpstr>
      <vt:lpstr>Calibri Light</vt:lpstr>
      <vt:lpstr>Cambria</vt:lpstr>
      <vt:lpstr>Times New Roman</vt:lpstr>
      <vt:lpstr>Verdana</vt:lpstr>
      <vt:lpstr>Wingdings</vt:lpstr>
      <vt:lpstr>Thema1</vt:lpstr>
      <vt:lpstr>PowerPoint-presentatie</vt:lpstr>
      <vt:lpstr>Inhoud keuzedeel</vt:lpstr>
      <vt:lpstr>Inhoud blokuur les 3</vt:lpstr>
      <vt:lpstr>Leerdoelen</vt:lpstr>
      <vt:lpstr>Gedrag koe</vt:lpstr>
      <vt:lpstr>Sociale structuren in groepen</vt:lpstr>
      <vt:lpstr>Rangorde afhankelijk van:</vt:lpstr>
      <vt:lpstr>Sociale rangorde</vt:lpstr>
      <vt:lpstr>Sociaal gedrag (rangorde)</vt:lpstr>
      <vt:lpstr>Onderhoudsgedrag: voeropname</vt:lpstr>
      <vt:lpstr>Onderhoudsgedrag: drinken</vt:lpstr>
      <vt:lpstr>Onderhoudsgedrag: bewegen en liggen</vt:lpstr>
      <vt:lpstr>Onderhoudsgedrag</vt:lpstr>
      <vt:lpstr>Voortplantingsgedrag: seksueel gedrag</vt:lpstr>
      <vt:lpstr>Voortplantingsgedrag: maternaal gedrag</vt:lpstr>
      <vt:lpstr>Waarnemingen en communicatie</vt:lpstr>
      <vt:lpstr>Synchronisatie</vt:lpstr>
      <vt:lpstr>Gedrag varken</vt:lpstr>
      <vt:lpstr>Het varken in de natuur</vt:lpstr>
      <vt:lpstr>Het varken in de natuur</vt:lpstr>
      <vt:lpstr>Rusten</vt:lpstr>
      <vt:lpstr>Verzadiging: eten en drinken</vt:lpstr>
      <vt:lpstr>Excretie: mesten en urineren</vt:lpstr>
      <vt:lpstr>Zelfverzorging</vt:lpstr>
      <vt:lpstr>Exploratie (verkennen)</vt:lpstr>
      <vt:lpstr>Sociaal gedrag</vt:lpstr>
      <vt:lpstr>Thermoregulatie  (lichaamstemperatuur op peil houden)</vt:lpstr>
      <vt:lpstr>Gezondheid</vt:lpstr>
      <vt:lpstr>Beweging</vt:lpstr>
      <vt:lpstr>Reproductie</vt:lpstr>
      <vt:lpstr>Gedragscategorieën</vt:lpstr>
      <vt:lpstr>Gedrag kip</vt:lpstr>
      <vt:lpstr>Onderhoudsgedrag</vt:lpstr>
      <vt:lpstr>Onderhoudsgedrag</vt:lpstr>
      <vt:lpstr>Onderhoudsgedrag</vt:lpstr>
      <vt:lpstr>Onderhoudsgedrag</vt:lpstr>
      <vt:lpstr>Onderhoudsgedrag</vt:lpstr>
      <vt:lpstr>Sociaal gedrag</vt:lpstr>
      <vt:lpstr>Sociaal gedrag</vt:lpstr>
      <vt:lpstr>Sociaal gedrag</vt:lpstr>
      <vt:lpstr>Sociaal gedrag</vt:lpstr>
      <vt:lpstr>Voortplantingsgedrag</vt:lpstr>
      <vt:lpstr>Voortplantingsgedrag</vt:lpstr>
      <vt:lpstr>Voortplantingsgedrag</vt:lpstr>
      <vt:lpstr>Exploratie en spelen</vt:lpstr>
      <vt:lpstr>Opdracht presentatie productiedieren</vt:lpstr>
      <vt:lpstr>Evaluatie en 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Jacobien Dijkstra</dc:creator>
  <cp:lastModifiedBy>Jacobien Dijkstra</cp:lastModifiedBy>
  <cp:revision>11</cp:revision>
  <dcterms:created xsi:type="dcterms:W3CDTF">2018-05-28T10:52:17Z</dcterms:created>
  <dcterms:modified xsi:type="dcterms:W3CDTF">2018-05-28T16:47:33Z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0x010100FE1B260AF2CD54428F973B27AA328C24</vt:lpwstr>
  </property>
</Properties>
</file>